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22"/>
  </p:notesMasterIdLst>
  <p:sldIdLst>
    <p:sldId id="257" r:id="rId3"/>
    <p:sldId id="267" r:id="rId4"/>
    <p:sldId id="317" r:id="rId5"/>
    <p:sldId id="325" r:id="rId6"/>
    <p:sldId id="326" r:id="rId7"/>
    <p:sldId id="329" r:id="rId8"/>
    <p:sldId id="328" r:id="rId9"/>
    <p:sldId id="312" r:id="rId10"/>
    <p:sldId id="259" r:id="rId11"/>
    <p:sldId id="318" r:id="rId12"/>
    <p:sldId id="327" r:id="rId13"/>
    <p:sldId id="297" r:id="rId14"/>
    <p:sldId id="279" r:id="rId15"/>
    <p:sldId id="315" r:id="rId16"/>
    <p:sldId id="319" r:id="rId17"/>
    <p:sldId id="280" r:id="rId18"/>
    <p:sldId id="314" r:id="rId19"/>
    <p:sldId id="295" r:id="rId20"/>
    <p:sldId id="323"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64" autoAdjust="0"/>
    <p:restoredTop sz="84026" autoAdjust="0"/>
  </p:normalViewPr>
  <p:slideViewPr>
    <p:cSldViewPr>
      <p:cViewPr varScale="1">
        <p:scale>
          <a:sx n="113" d="100"/>
          <a:sy n="113" d="100"/>
        </p:scale>
        <p:origin x="193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D332562-87D2-4EFB-93D4-2A14D2F4063C}" type="datetimeFigureOut">
              <a:rPr lang="en-US" smtClean="0"/>
              <a:t>4/28/2015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7182FBD-792E-4230-AB84-BD4EA1D47A99}" type="slidenum">
              <a:rPr lang="en-US" smtClean="0"/>
              <a:t>‹#›</a:t>
            </a:fld>
            <a:endParaRPr lang="en-US" dirty="0"/>
          </a:p>
        </p:txBody>
      </p:sp>
    </p:spTree>
    <p:extLst>
      <p:ext uri="{BB962C8B-B14F-4D97-AF65-F5344CB8AC3E}">
        <p14:creationId xmlns:p14="http://schemas.microsoft.com/office/powerpoint/2010/main" val="2062407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37182FBD-792E-4230-AB84-BD4EA1D47A99}" type="slidenum">
              <a:rPr lang="en-US" smtClean="0"/>
              <a:t>2</a:t>
            </a:fld>
            <a:endParaRPr lang="en-US" dirty="0"/>
          </a:p>
        </p:txBody>
      </p:sp>
    </p:spTree>
    <p:extLst>
      <p:ext uri="{BB962C8B-B14F-4D97-AF65-F5344CB8AC3E}">
        <p14:creationId xmlns:p14="http://schemas.microsoft.com/office/powerpoint/2010/main" val="298314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82FBD-792E-4230-AB84-BD4EA1D47A99}" type="slidenum">
              <a:rPr lang="en-US" smtClean="0"/>
              <a:t>18</a:t>
            </a:fld>
            <a:endParaRPr lang="en-US" dirty="0"/>
          </a:p>
        </p:txBody>
      </p:sp>
    </p:spTree>
    <p:extLst>
      <p:ext uri="{BB962C8B-B14F-4D97-AF65-F5344CB8AC3E}">
        <p14:creationId xmlns:p14="http://schemas.microsoft.com/office/powerpoint/2010/main" val="1111983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37182FBD-792E-4230-AB84-BD4EA1D47A99}" type="slidenum">
              <a:rPr lang="en-US" smtClean="0"/>
              <a:t>3</a:t>
            </a:fld>
            <a:endParaRPr lang="en-US" dirty="0"/>
          </a:p>
        </p:txBody>
      </p:sp>
    </p:spTree>
    <p:extLst>
      <p:ext uri="{BB962C8B-B14F-4D97-AF65-F5344CB8AC3E}">
        <p14:creationId xmlns:p14="http://schemas.microsoft.com/office/powerpoint/2010/main" val="1508265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37182FBD-792E-4230-AB84-BD4EA1D47A99}" type="slidenum">
              <a:rPr lang="en-US" smtClean="0"/>
              <a:t>4</a:t>
            </a:fld>
            <a:endParaRPr lang="en-US" dirty="0"/>
          </a:p>
        </p:txBody>
      </p:sp>
    </p:spTree>
    <p:extLst>
      <p:ext uri="{BB962C8B-B14F-4D97-AF65-F5344CB8AC3E}">
        <p14:creationId xmlns:p14="http://schemas.microsoft.com/office/powerpoint/2010/main" val="777261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37182FBD-792E-4230-AB84-BD4EA1D47A99}" type="slidenum">
              <a:rPr lang="en-US" smtClean="0"/>
              <a:t>5</a:t>
            </a:fld>
            <a:endParaRPr lang="en-US" dirty="0"/>
          </a:p>
        </p:txBody>
      </p:sp>
    </p:spTree>
    <p:extLst>
      <p:ext uri="{BB962C8B-B14F-4D97-AF65-F5344CB8AC3E}">
        <p14:creationId xmlns:p14="http://schemas.microsoft.com/office/powerpoint/2010/main" val="2611931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82FBD-792E-4230-AB84-BD4EA1D47A99}" type="slidenum">
              <a:rPr lang="en-US" smtClean="0"/>
              <a:t>9</a:t>
            </a:fld>
            <a:endParaRPr lang="en-US" dirty="0"/>
          </a:p>
        </p:txBody>
      </p:sp>
    </p:spTree>
    <p:extLst>
      <p:ext uri="{BB962C8B-B14F-4D97-AF65-F5344CB8AC3E}">
        <p14:creationId xmlns:p14="http://schemas.microsoft.com/office/powerpoint/2010/main" val="4179286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82FBD-792E-4230-AB84-BD4EA1D47A99}" type="slidenum">
              <a:rPr lang="en-US" smtClean="0"/>
              <a:t>10</a:t>
            </a:fld>
            <a:endParaRPr lang="en-US" dirty="0"/>
          </a:p>
        </p:txBody>
      </p:sp>
    </p:spTree>
    <p:extLst>
      <p:ext uri="{BB962C8B-B14F-4D97-AF65-F5344CB8AC3E}">
        <p14:creationId xmlns:p14="http://schemas.microsoft.com/office/powerpoint/2010/main" val="2590265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82FBD-792E-4230-AB84-BD4EA1D47A99}" type="slidenum">
              <a:rPr lang="en-US" smtClean="0"/>
              <a:t>12</a:t>
            </a:fld>
            <a:endParaRPr lang="en-US" dirty="0"/>
          </a:p>
        </p:txBody>
      </p:sp>
    </p:spTree>
    <p:extLst>
      <p:ext uri="{BB962C8B-B14F-4D97-AF65-F5344CB8AC3E}">
        <p14:creationId xmlns:p14="http://schemas.microsoft.com/office/powerpoint/2010/main" val="1000911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82FBD-792E-4230-AB84-BD4EA1D47A99}" type="slidenum">
              <a:rPr lang="en-US" smtClean="0"/>
              <a:t>13</a:t>
            </a:fld>
            <a:endParaRPr lang="en-US" dirty="0"/>
          </a:p>
        </p:txBody>
      </p:sp>
    </p:spTree>
    <p:extLst>
      <p:ext uri="{BB962C8B-B14F-4D97-AF65-F5344CB8AC3E}">
        <p14:creationId xmlns:p14="http://schemas.microsoft.com/office/powerpoint/2010/main" val="3791065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82FBD-792E-4230-AB84-BD4EA1D47A99}" type="slidenum">
              <a:rPr lang="en-US" smtClean="0"/>
              <a:t>16</a:t>
            </a:fld>
            <a:endParaRPr lang="en-US" dirty="0"/>
          </a:p>
        </p:txBody>
      </p:sp>
    </p:spTree>
    <p:extLst>
      <p:ext uri="{BB962C8B-B14F-4D97-AF65-F5344CB8AC3E}">
        <p14:creationId xmlns:p14="http://schemas.microsoft.com/office/powerpoint/2010/main" val="263056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70225"/>
            <a:ext cx="7772400" cy="1470025"/>
          </a:xfrm>
        </p:spPr>
        <p:txBody>
          <a:bodyPr>
            <a:normAutofit/>
          </a:bodyPr>
          <a:lstStyle>
            <a:lvl1pPr algn="l">
              <a:defRPr sz="3600" cap="small">
                <a:solidFill>
                  <a:schemeClr val="bg1"/>
                </a:solidFill>
                <a:effectLst>
                  <a:reflection stA="50000" endPos="75000" dist="12700" dir="5400000" sy="-100000" algn="bl" rotWithShape="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26000"/>
            <a:ext cx="7086600" cy="825500"/>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0CFB96E-5188-834A-9D68-9269F8D7F446}" type="datetimeFigureOut">
              <a:rPr lang="en-US" smtClean="0">
                <a:solidFill>
                  <a:prstClr val="white"/>
                </a:solidFill>
              </a:rPr>
              <a:pPr/>
              <a:t>4/28/2015</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50FC5796-4AAD-C143-8E3E-728396D2506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37981914"/>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CFB96E-5188-834A-9D68-9269F8D7F446}" type="datetimeFigureOut">
              <a:rPr lang="en-US" smtClean="0">
                <a:solidFill>
                  <a:prstClr val="white"/>
                </a:solidFill>
              </a:rPr>
              <a:pPr/>
              <a:t>4/28/2015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FC5796-4AAD-C143-8E3E-728396D25063}" type="slidenum">
              <a:rPr lang="en-US" smtClean="0">
                <a:solidFill>
                  <a:prstClr val="white"/>
                </a:solidFill>
              </a:rPr>
              <a:pPr/>
              <a:t>‹#›</a:t>
            </a:fld>
            <a:endParaRPr lang="en-US" dirty="0">
              <a:solidFill>
                <a:prstClr val="white"/>
              </a:solidFill>
            </a:endParaRPr>
          </a:p>
        </p:txBody>
      </p:sp>
      <p:grpSp>
        <p:nvGrpSpPr>
          <p:cNvPr id="8" name="Group 7"/>
          <p:cNvGrpSpPr/>
          <p:nvPr userDrawn="1"/>
        </p:nvGrpSpPr>
        <p:grpSpPr>
          <a:xfrm>
            <a:off x="0" y="0"/>
            <a:ext cx="9040537" cy="224346"/>
            <a:chOff x="0" y="0"/>
            <a:chExt cx="9040537" cy="224346"/>
          </a:xfrm>
        </p:grpSpPr>
        <p:pic>
          <p:nvPicPr>
            <p:cNvPr id="9" name="Picture 8" descr="title.jpg"/>
            <p:cNvPicPr>
              <a:picLocks noChangeAspect="1"/>
            </p:cNvPicPr>
            <p:nvPr/>
          </p:nvPicPr>
          <p:blipFill>
            <a:blip r:embed="rId2"/>
            <a:stretch>
              <a:fillRect/>
            </a:stretch>
          </p:blipFill>
          <p:spPr>
            <a:xfrm>
              <a:off x="8354571" y="39253"/>
              <a:ext cx="685966" cy="146993"/>
            </a:xfrm>
            <a:prstGeom prst="rect">
              <a:avLst/>
            </a:prstGeom>
          </p:spPr>
        </p:pic>
        <p:sp>
          <p:nvSpPr>
            <p:cNvPr id="10" name="Rectangle 9"/>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Tree>
    <p:extLst>
      <p:ext uri="{BB962C8B-B14F-4D97-AF65-F5344CB8AC3E}">
        <p14:creationId xmlns:p14="http://schemas.microsoft.com/office/powerpoint/2010/main" val="4119657683"/>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CFB96E-5188-834A-9D68-9269F8D7F446}" type="datetimeFigureOut">
              <a:rPr lang="en-US" smtClean="0">
                <a:solidFill>
                  <a:prstClr val="white"/>
                </a:solidFill>
              </a:rPr>
              <a:pPr/>
              <a:t>4/28/2015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FC5796-4AAD-C143-8E3E-728396D25063}" type="slidenum">
              <a:rPr lang="en-US" smtClean="0">
                <a:solidFill>
                  <a:prstClr val="white"/>
                </a:solidFill>
              </a:rPr>
              <a:pPr/>
              <a:t>‹#›</a:t>
            </a:fld>
            <a:endParaRPr lang="en-US" dirty="0">
              <a:solidFill>
                <a:prstClr val="white"/>
              </a:solidFill>
            </a:endParaRPr>
          </a:p>
        </p:txBody>
      </p:sp>
      <p:grpSp>
        <p:nvGrpSpPr>
          <p:cNvPr id="7" name="Group 6"/>
          <p:cNvGrpSpPr/>
          <p:nvPr userDrawn="1"/>
        </p:nvGrpSpPr>
        <p:grpSpPr>
          <a:xfrm>
            <a:off x="0" y="0"/>
            <a:ext cx="9040537" cy="224346"/>
            <a:chOff x="0" y="0"/>
            <a:chExt cx="9040537" cy="224346"/>
          </a:xfrm>
        </p:grpSpPr>
        <p:pic>
          <p:nvPicPr>
            <p:cNvPr id="8" name="Picture 7" descr="title.jpg"/>
            <p:cNvPicPr>
              <a:picLocks noChangeAspect="1"/>
            </p:cNvPicPr>
            <p:nvPr/>
          </p:nvPicPr>
          <p:blipFill>
            <a:blip r:embed="rId2"/>
            <a:stretch>
              <a:fillRect/>
            </a:stretch>
          </p:blipFill>
          <p:spPr>
            <a:xfrm>
              <a:off x="8354571" y="39253"/>
              <a:ext cx="685966" cy="146993"/>
            </a:xfrm>
            <a:prstGeom prst="rect">
              <a:avLst/>
            </a:prstGeom>
          </p:spPr>
        </p:pic>
        <p:sp>
          <p:nvSpPr>
            <p:cNvPr id="9" name="Rectangle 8"/>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Tree>
    <p:extLst>
      <p:ext uri="{BB962C8B-B14F-4D97-AF65-F5344CB8AC3E}">
        <p14:creationId xmlns:p14="http://schemas.microsoft.com/office/powerpoint/2010/main" val="268700494"/>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CFB96E-5188-834A-9D68-9269F8D7F446}" type="datetimeFigureOut">
              <a:rPr lang="en-US" smtClean="0">
                <a:solidFill>
                  <a:prstClr val="white"/>
                </a:solidFill>
              </a:rPr>
              <a:pPr/>
              <a:t>4/28/2015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FC5796-4AAD-C143-8E3E-728396D2506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26941761"/>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70225"/>
            <a:ext cx="7772400" cy="1470025"/>
          </a:xfrm>
        </p:spPr>
        <p:txBody>
          <a:bodyPr>
            <a:normAutofit/>
          </a:bodyPr>
          <a:lstStyle>
            <a:lvl1pPr algn="l">
              <a:defRPr sz="3600" cap="small">
                <a:solidFill>
                  <a:schemeClr val="bg1"/>
                </a:solidFill>
                <a:effectLst>
                  <a:reflection stA="50000" endPos="75000" dist="12700" dir="5400000" sy="-100000" algn="bl" rotWithShape="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26000"/>
            <a:ext cx="7086600" cy="825500"/>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0CFB96E-5188-834A-9D68-9269F8D7F446}" type="datetimeFigureOut">
              <a:rPr lang="en-US" smtClean="0">
                <a:solidFill>
                  <a:prstClr val="white"/>
                </a:solidFill>
              </a:rPr>
              <a:pPr/>
              <a:t>4/28/2015</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50FC5796-4AAD-C143-8E3E-728396D2506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50584498"/>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0CFB96E-5188-834A-9D68-9269F8D7F446}" type="datetimeFigureOut">
              <a:rPr lang="en-US" smtClean="0">
                <a:solidFill>
                  <a:prstClr val="white"/>
                </a:solidFill>
              </a:rPr>
              <a:pPr/>
              <a:t>4/28/2015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FC5796-4AAD-C143-8E3E-728396D25063}" type="slidenum">
              <a:rPr lang="en-US" smtClean="0">
                <a:solidFill>
                  <a:prstClr val="white"/>
                </a:solidFill>
              </a:rPr>
              <a:pPr/>
              <a:t>‹#›</a:t>
            </a:fld>
            <a:endParaRPr lang="en-US" dirty="0">
              <a:solidFill>
                <a:prstClr val="white"/>
              </a:solidFill>
            </a:endParaRPr>
          </a:p>
        </p:txBody>
      </p:sp>
      <p:pic>
        <p:nvPicPr>
          <p:cNvPr id="11" name="Picture 10" descr="bottom-01.png"/>
          <p:cNvPicPr>
            <a:picLocks noChangeAspect="1"/>
          </p:cNvPicPr>
          <p:nvPr userDrawn="1"/>
        </p:nvPicPr>
        <p:blipFill>
          <a:blip r:embed="rId2"/>
          <a:stretch>
            <a:fillRect/>
          </a:stretch>
        </p:blipFill>
        <p:spPr>
          <a:xfrm>
            <a:off x="0" y="4126753"/>
            <a:ext cx="9144000" cy="2731247"/>
          </a:xfrm>
          <a:prstGeom prst="rect">
            <a:avLst/>
          </a:prstGeom>
        </p:spPr>
      </p:pic>
      <p:grpSp>
        <p:nvGrpSpPr>
          <p:cNvPr id="7" name="Group 6"/>
          <p:cNvGrpSpPr/>
          <p:nvPr userDrawn="1"/>
        </p:nvGrpSpPr>
        <p:grpSpPr>
          <a:xfrm>
            <a:off x="0" y="0"/>
            <a:ext cx="9040537" cy="224346"/>
            <a:chOff x="0" y="0"/>
            <a:chExt cx="9040537" cy="224346"/>
          </a:xfrm>
        </p:grpSpPr>
        <p:pic>
          <p:nvPicPr>
            <p:cNvPr id="8" name="Picture 7" descr="title.jpg"/>
            <p:cNvPicPr>
              <a:picLocks noChangeAspect="1"/>
            </p:cNvPicPr>
            <p:nvPr/>
          </p:nvPicPr>
          <p:blipFill>
            <a:blip r:embed="rId3"/>
            <a:stretch>
              <a:fillRect/>
            </a:stretch>
          </p:blipFill>
          <p:spPr>
            <a:xfrm>
              <a:off x="8354571" y="39253"/>
              <a:ext cx="685966" cy="146993"/>
            </a:xfrm>
            <a:prstGeom prst="rect">
              <a:avLst/>
            </a:prstGeom>
          </p:spPr>
        </p:pic>
        <p:sp>
          <p:nvSpPr>
            <p:cNvPr id="9" name="Rectangle 8"/>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Tree>
    <p:extLst>
      <p:ext uri="{BB962C8B-B14F-4D97-AF65-F5344CB8AC3E}">
        <p14:creationId xmlns:p14="http://schemas.microsoft.com/office/powerpoint/2010/main" val="3763821506"/>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CFB96E-5188-834A-9D68-9269F8D7F446}" type="datetimeFigureOut">
              <a:rPr lang="en-US" smtClean="0">
                <a:solidFill>
                  <a:prstClr val="white"/>
                </a:solidFill>
              </a:rPr>
              <a:pPr/>
              <a:t>4/28/2015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0FC5796-4AAD-C143-8E3E-728396D25063}" type="slidenum">
              <a:rPr lang="en-US" smtClean="0">
                <a:solidFill>
                  <a:prstClr val="white"/>
                </a:solidFill>
              </a:rPr>
              <a:pPr/>
              <a:t>‹#›</a:t>
            </a:fld>
            <a:endParaRPr lang="en-US" dirty="0">
              <a:solidFill>
                <a:prstClr val="white"/>
              </a:solidFill>
            </a:endParaRPr>
          </a:p>
        </p:txBody>
      </p:sp>
      <p:grpSp>
        <p:nvGrpSpPr>
          <p:cNvPr id="9" name="Group 8"/>
          <p:cNvGrpSpPr/>
          <p:nvPr userDrawn="1"/>
        </p:nvGrpSpPr>
        <p:grpSpPr>
          <a:xfrm>
            <a:off x="0" y="0"/>
            <a:ext cx="9040537" cy="224346"/>
            <a:chOff x="0" y="0"/>
            <a:chExt cx="9040537" cy="224346"/>
          </a:xfrm>
        </p:grpSpPr>
        <p:pic>
          <p:nvPicPr>
            <p:cNvPr id="10" name="Picture 9" descr="title.jpg"/>
            <p:cNvPicPr>
              <a:picLocks noChangeAspect="1"/>
            </p:cNvPicPr>
            <p:nvPr/>
          </p:nvPicPr>
          <p:blipFill>
            <a:blip r:embed="rId3"/>
            <a:stretch>
              <a:fillRect/>
            </a:stretch>
          </p:blipFill>
          <p:spPr>
            <a:xfrm>
              <a:off x="8354571" y="39253"/>
              <a:ext cx="685966" cy="146993"/>
            </a:xfrm>
            <a:prstGeom prst="rect">
              <a:avLst/>
            </a:prstGeom>
          </p:spPr>
        </p:pic>
        <p:sp>
          <p:nvSpPr>
            <p:cNvPr id="11" name="Rectangle 10"/>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Tree>
    <p:extLst>
      <p:ext uri="{BB962C8B-B14F-4D97-AF65-F5344CB8AC3E}">
        <p14:creationId xmlns:p14="http://schemas.microsoft.com/office/powerpoint/2010/main" val="3910765748"/>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6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CFB96E-5188-834A-9D68-9269F8D7F446}" type="datetimeFigureOut">
              <a:rPr lang="en-US" smtClean="0">
                <a:solidFill>
                  <a:prstClr val="white"/>
                </a:solidFill>
              </a:rPr>
              <a:pPr/>
              <a:t>4/28/2015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FC5796-4AAD-C143-8E3E-728396D25063}" type="slidenum">
              <a:rPr lang="en-US" smtClean="0">
                <a:solidFill>
                  <a:prstClr val="white"/>
                </a:solidFill>
              </a:rPr>
              <a:pPr/>
              <a:t>‹#›</a:t>
            </a:fld>
            <a:endParaRPr lang="en-US" dirty="0">
              <a:solidFill>
                <a:prstClr val="white"/>
              </a:solidFill>
            </a:endParaRPr>
          </a:p>
        </p:txBody>
      </p:sp>
      <p:grpSp>
        <p:nvGrpSpPr>
          <p:cNvPr id="7" name="Group 6"/>
          <p:cNvGrpSpPr/>
          <p:nvPr userDrawn="1"/>
        </p:nvGrpSpPr>
        <p:grpSpPr>
          <a:xfrm>
            <a:off x="0" y="0"/>
            <a:ext cx="9040537" cy="224346"/>
            <a:chOff x="0" y="0"/>
            <a:chExt cx="9040537" cy="224346"/>
          </a:xfrm>
        </p:grpSpPr>
        <p:pic>
          <p:nvPicPr>
            <p:cNvPr id="8" name="Picture 7" descr="title.jpg"/>
            <p:cNvPicPr>
              <a:picLocks noChangeAspect="1"/>
            </p:cNvPicPr>
            <p:nvPr/>
          </p:nvPicPr>
          <p:blipFill>
            <a:blip r:embed="rId2"/>
            <a:stretch>
              <a:fillRect/>
            </a:stretch>
          </p:blipFill>
          <p:spPr>
            <a:xfrm>
              <a:off x="8354571" y="39253"/>
              <a:ext cx="685966" cy="146993"/>
            </a:xfrm>
            <a:prstGeom prst="rect">
              <a:avLst/>
            </a:prstGeom>
          </p:spPr>
        </p:pic>
        <p:sp>
          <p:nvSpPr>
            <p:cNvPr id="9" name="Rectangle 8"/>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Tree>
    <p:extLst>
      <p:ext uri="{BB962C8B-B14F-4D97-AF65-F5344CB8AC3E}">
        <p14:creationId xmlns:p14="http://schemas.microsoft.com/office/powerpoint/2010/main" val="674976657"/>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0CFB96E-5188-834A-9D68-9269F8D7F446}" type="datetimeFigureOut">
              <a:rPr lang="en-US" smtClean="0">
                <a:solidFill>
                  <a:prstClr val="white"/>
                </a:solidFill>
              </a:rPr>
              <a:pPr/>
              <a:t>4/28/2015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FC5796-4AAD-C143-8E3E-728396D25063}" type="slidenum">
              <a:rPr lang="en-US" smtClean="0">
                <a:solidFill>
                  <a:prstClr val="white"/>
                </a:solidFill>
              </a:rPr>
              <a:pPr/>
              <a:t>‹#›</a:t>
            </a:fld>
            <a:endParaRPr lang="en-US" dirty="0">
              <a:solidFill>
                <a:prstClr val="white"/>
              </a:solidFill>
            </a:endParaRPr>
          </a:p>
        </p:txBody>
      </p:sp>
      <p:grpSp>
        <p:nvGrpSpPr>
          <p:cNvPr id="8" name="Group 7"/>
          <p:cNvGrpSpPr/>
          <p:nvPr userDrawn="1"/>
        </p:nvGrpSpPr>
        <p:grpSpPr>
          <a:xfrm>
            <a:off x="0" y="0"/>
            <a:ext cx="9040537" cy="224346"/>
            <a:chOff x="0" y="0"/>
            <a:chExt cx="9040537" cy="224346"/>
          </a:xfrm>
        </p:grpSpPr>
        <p:pic>
          <p:nvPicPr>
            <p:cNvPr id="9" name="Picture 8" descr="title.jpg"/>
            <p:cNvPicPr>
              <a:picLocks noChangeAspect="1"/>
            </p:cNvPicPr>
            <p:nvPr/>
          </p:nvPicPr>
          <p:blipFill>
            <a:blip r:embed="rId2"/>
            <a:stretch>
              <a:fillRect/>
            </a:stretch>
          </p:blipFill>
          <p:spPr>
            <a:xfrm>
              <a:off x="8354571" y="39253"/>
              <a:ext cx="685966" cy="146993"/>
            </a:xfrm>
            <a:prstGeom prst="rect">
              <a:avLst/>
            </a:prstGeom>
          </p:spPr>
        </p:pic>
        <p:sp>
          <p:nvSpPr>
            <p:cNvPr id="10" name="Rectangle 9"/>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Tree>
    <p:extLst>
      <p:ext uri="{BB962C8B-B14F-4D97-AF65-F5344CB8AC3E}">
        <p14:creationId xmlns:p14="http://schemas.microsoft.com/office/powerpoint/2010/main" val="1169114418"/>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CFB96E-5188-834A-9D68-9269F8D7F446}" type="datetimeFigureOut">
              <a:rPr lang="en-US" smtClean="0">
                <a:solidFill>
                  <a:prstClr val="white"/>
                </a:solidFill>
              </a:rPr>
              <a:pPr/>
              <a:t>4/28/2015</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0FC5796-4AAD-C143-8E3E-728396D25063}" type="slidenum">
              <a:rPr lang="en-US" smtClean="0">
                <a:solidFill>
                  <a:prstClr val="white"/>
                </a:solidFill>
              </a:rPr>
              <a:pPr/>
              <a:t>‹#›</a:t>
            </a:fld>
            <a:endParaRPr lang="en-US" dirty="0">
              <a:solidFill>
                <a:prstClr val="white"/>
              </a:solidFill>
            </a:endParaRPr>
          </a:p>
        </p:txBody>
      </p:sp>
      <p:grpSp>
        <p:nvGrpSpPr>
          <p:cNvPr id="10" name="Group 9"/>
          <p:cNvGrpSpPr/>
          <p:nvPr userDrawn="1"/>
        </p:nvGrpSpPr>
        <p:grpSpPr>
          <a:xfrm>
            <a:off x="0" y="0"/>
            <a:ext cx="9040537" cy="224346"/>
            <a:chOff x="0" y="0"/>
            <a:chExt cx="9040537" cy="224346"/>
          </a:xfrm>
        </p:grpSpPr>
        <p:pic>
          <p:nvPicPr>
            <p:cNvPr id="11" name="Picture 10" descr="title.jpg"/>
            <p:cNvPicPr>
              <a:picLocks noChangeAspect="1"/>
            </p:cNvPicPr>
            <p:nvPr/>
          </p:nvPicPr>
          <p:blipFill>
            <a:blip r:embed="rId2"/>
            <a:stretch>
              <a:fillRect/>
            </a:stretch>
          </p:blipFill>
          <p:spPr>
            <a:xfrm>
              <a:off x="8354571" y="39253"/>
              <a:ext cx="685966" cy="146993"/>
            </a:xfrm>
            <a:prstGeom prst="rect">
              <a:avLst/>
            </a:prstGeom>
          </p:spPr>
        </p:pic>
        <p:sp>
          <p:nvSpPr>
            <p:cNvPr id="12" name="Rectangle 11"/>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Tree>
    <p:extLst>
      <p:ext uri="{BB962C8B-B14F-4D97-AF65-F5344CB8AC3E}">
        <p14:creationId xmlns:p14="http://schemas.microsoft.com/office/powerpoint/2010/main" val="2774188440"/>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bg>
      <p:bgPr>
        <a:gradFill flip="none" rotWithShape="1">
          <a:gsLst>
            <a:gs pos="0">
              <a:schemeClr val="bg1"/>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CFB96E-5188-834A-9D68-9269F8D7F446}" type="datetimeFigureOut">
              <a:rPr lang="en-US" smtClean="0">
                <a:solidFill>
                  <a:prstClr val="white"/>
                </a:solidFill>
              </a:rPr>
              <a:pPr/>
              <a:t>4/28/2015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0FC5796-4AAD-C143-8E3E-728396D25063}" type="slidenum">
              <a:rPr lang="en-US" smtClean="0">
                <a:solidFill>
                  <a:prstClr val="white"/>
                </a:solidFill>
              </a:rPr>
              <a:pPr/>
              <a:t>‹#›</a:t>
            </a:fld>
            <a:endParaRPr lang="en-US" dirty="0">
              <a:solidFill>
                <a:prstClr val="white"/>
              </a:solidFill>
            </a:endParaRPr>
          </a:p>
        </p:txBody>
      </p:sp>
      <p:grpSp>
        <p:nvGrpSpPr>
          <p:cNvPr id="6" name="Group 5"/>
          <p:cNvGrpSpPr/>
          <p:nvPr userDrawn="1"/>
        </p:nvGrpSpPr>
        <p:grpSpPr>
          <a:xfrm>
            <a:off x="0" y="0"/>
            <a:ext cx="9040537" cy="224346"/>
            <a:chOff x="0" y="0"/>
            <a:chExt cx="9040537" cy="224346"/>
          </a:xfrm>
        </p:grpSpPr>
        <p:pic>
          <p:nvPicPr>
            <p:cNvPr id="7" name="Picture 6" descr="title.jpg"/>
            <p:cNvPicPr>
              <a:picLocks noChangeAspect="1"/>
            </p:cNvPicPr>
            <p:nvPr/>
          </p:nvPicPr>
          <p:blipFill>
            <a:blip r:embed="rId2"/>
            <a:stretch>
              <a:fillRect/>
            </a:stretch>
          </p:blipFill>
          <p:spPr>
            <a:xfrm>
              <a:off x="8354571" y="39253"/>
              <a:ext cx="685966" cy="146993"/>
            </a:xfrm>
            <a:prstGeom prst="rect">
              <a:avLst/>
            </a:prstGeom>
          </p:spPr>
        </p:pic>
        <p:sp>
          <p:nvSpPr>
            <p:cNvPr id="8" name="Rectangle 7"/>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pic>
        <p:nvPicPr>
          <p:cNvPr id="9" name="Picture 8" descr="wave-01.png"/>
          <p:cNvPicPr>
            <a:picLocks noChangeAspect="1"/>
          </p:cNvPicPr>
          <p:nvPr userDrawn="1"/>
        </p:nvPicPr>
        <p:blipFill>
          <a:blip r:embed="rId3"/>
          <a:stretch>
            <a:fillRect/>
          </a:stretch>
        </p:blipFill>
        <p:spPr>
          <a:xfrm>
            <a:off x="0" y="4881890"/>
            <a:ext cx="9144000" cy="1976110"/>
          </a:xfrm>
          <a:prstGeom prst="rect">
            <a:avLst/>
          </a:prstGeom>
        </p:spPr>
      </p:pic>
      <p:sp>
        <p:nvSpPr>
          <p:cNvPr id="10"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14046499"/>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0CFB96E-5188-834A-9D68-9269F8D7F446}" type="datetimeFigureOut">
              <a:rPr lang="en-US" smtClean="0">
                <a:solidFill>
                  <a:prstClr val="white"/>
                </a:solidFill>
              </a:rPr>
              <a:pPr/>
              <a:t>4/28/2015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FC5796-4AAD-C143-8E3E-728396D25063}" type="slidenum">
              <a:rPr lang="en-US" smtClean="0">
                <a:solidFill>
                  <a:prstClr val="white"/>
                </a:solidFill>
              </a:rPr>
              <a:pPr/>
              <a:t>‹#›</a:t>
            </a:fld>
            <a:endParaRPr lang="en-US" dirty="0">
              <a:solidFill>
                <a:prstClr val="white"/>
              </a:solidFill>
            </a:endParaRPr>
          </a:p>
        </p:txBody>
      </p:sp>
      <p:pic>
        <p:nvPicPr>
          <p:cNvPr id="11" name="Picture 10" descr="bottom-01.png"/>
          <p:cNvPicPr>
            <a:picLocks noChangeAspect="1"/>
          </p:cNvPicPr>
          <p:nvPr userDrawn="1"/>
        </p:nvPicPr>
        <p:blipFill>
          <a:blip r:embed="rId2"/>
          <a:stretch>
            <a:fillRect/>
          </a:stretch>
        </p:blipFill>
        <p:spPr>
          <a:xfrm>
            <a:off x="0" y="4126753"/>
            <a:ext cx="9144000" cy="2731247"/>
          </a:xfrm>
          <a:prstGeom prst="rect">
            <a:avLst/>
          </a:prstGeom>
        </p:spPr>
      </p:pic>
      <p:grpSp>
        <p:nvGrpSpPr>
          <p:cNvPr id="7" name="Group 6"/>
          <p:cNvGrpSpPr/>
          <p:nvPr userDrawn="1"/>
        </p:nvGrpSpPr>
        <p:grpSpPr>
          <a:xfrm>
            <a:off x="0" y="0"/>
            <a:ext cx="9040537" cy="224346"/>
            <a:chOff x="0" y="0"/>
            <a:chExt cx="9040537" cy="224346"/>
          </a:xfrm>
        </p:grpSpPr>
        <p:pic>
          <p:nvPicPr>
            <p:cNvPr id="8" name="Picture 7" descr="title.jpg"/>
            <p:cNvPicPr>
              <a:picLocks noChangeAspect="1"/>
            </p:cNvPicPr>
            <p:nvPr/>
          </p:nvPicPr>
          <p:blipFill>
            <a:blip r:embed="rId3"/>
            <a:stretch>
              <a:fillRect/>
            </a:stretch>
          </p:blipFill>
          <p:spPr>
            <a:xfrm>
              <a:off x="8354571" y="39253"/>
              <a:ext cx="685966" cy="146993"/>
            </a:xfrm>
            <a:prstGeom prst="rect">
              <a:avLst/>
            </a:prstGeom>
          </p:spPr>
        </p:pic>
        <p:sp>
          <p:nvSpPr>
            <p:cNvPr id="9" name="Rectangle 8"/>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Tree>
    <p:extLst>
      <p:ext uri="{BB962C8B-B14F-4D97-AF65-F5344CB8AC3E}">
        <p14:creationId xmlns:p14="http://schemas.microsoft.com/office/powerpoint/2010/main" val="4192606626"/>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FB96E-5188-834A-9D68-9269F8D7F446}" type="datetimeFigureOut">
              <a:rPr lang="en-US" smtClean="0">
                <a:solidFill>
                  <a:prstClr val="white"/>
                </a:solidFill>
              </a:rPr>
              <a:pPr/>
              <a:t>4/28/2015</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0FC5796-4AAD-C143-8E3E-728396D25063}" type="slidenum">
              <a:rPr lang="en-US" smtClean="0">
                <a:solidFill>
                  <a:prstClr val="white"/>
                </a:solidFill>
              </a:rPr>
              <a:pPr/>
              <a:t>‹#›</a:t>
            </a:fld>
            <a:endParaRPr lang="en-US" dirty="0">
              <a:solidFill>
                <a:prstClr val="white"/>
              </a:solidFill>
            </a:endParaRPr>
          </a:p>
        </p:txBody>
      </p:sp>
      <p:grpSp>
        <p:nvGrpSpPr>
          <p:cNvPr id="5" name="Group 4"/>
          <p:cNvGrpSpPr/>
          <p:nvPr userDrawn="1"/>
        </p:nvGrpSpPr>
        <p:grpSpPr>
          <a:xfrm>
            <a:off x="0" y="0"/>
            <a:ext cx="9040537" cy="224346"/>
            <a:chOff x="0" y="0"/>
            <a:chExt cx="9040537" cy="224346"/>
          </a:xfrm>
        </p:grpSpPr>
        <p:pic>
          <p:nvPicPr>
            <p:cNvPr id="6" name="Picture 5" descr="title.jpg"/>
            <p:cNvPicPr>
              <a:picLocks noChangeAspect="1"/>
            </p:cNvPicPr>
            <p:nvPr/>
          </p:nvPicPr>
          <p:blipFill>
            <a:blip r:embed="rId2"/>
            <a:stretch>
              <a:fillRect/>
            </a:stretch>
          </p:blipFill>
          <p:spPr>
            <a:xfrm>
              <a:off x="8354571" y="39253"/>
              <a:ext cx="685966" cy="146993"/>
            </a:xfrm>
            <a:prstGeom prst="rect">
              <a:avLst/>
            </a:prstGeom>
          </p:spPr>
        </p:pic>
        <p:sp>
          <p:nvSpPr>
            <p:cNvPr id="7" name="Rectangle 6"/>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Tree>
    <p:extLst>
      <p:ext uri="{BB962C8B-B14F-4D97-AF65-F5344CB8AC3E}">
        <p14:creationId xmlns:p14="http://schemas.microsoft.com/office/powerpoint/2010/main" val="1959438761"/>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CFB96E-5188-834A-9D68-9269F8D7F446}" type="datetimeFigureOut">
              <a:rPr lang="en-US" smtClean="0">
                <a:solidFill>
                  <a:prstClr val="white"/>
                </a:solidFill>
              </a:rPr>
              <a:pPr/>
              <a:t>4/28/2015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FC5796-4AAD-C143-8E3E-728396D25063}" type="slidenum">
              <a:rPr lang="en-US" smtClean="0">
                <a:solidFill>
                  <a:prstClr val="white"/>
                </a:solidFill>
              </a:rPr>
              <a:pPr/>
              <a:t>‹#›</a:t>
            </a:fld>
            <a:endParaRPr lang="en-US" dirty="0">
              <a:solidFill>
                <a:prstClr val="white"/>
              </a:solidFill>
            </a:endParaRPr>
          </a:p>
        </p:txBody>
      </p:sp>
      <p:grpSp>
        <p:nvGrpSpPr>
          <p:cNvPr id="8" name="Group 7"/>
          <p:cNvGrpSpPr/>
          <p:nvPr userDrawn="1"/>
        </p:nvGrpSpPr>
        <p:grpSpPr>
          <a:xfrm>
            <a:off x="0" y="0"/>
            <a:ext cx="9040537" cy="224346"/>
            <a:chOff x="0" y="0"/>
            <a:chExt cx="9040537" cy="224346"/>
          </a:xfrm>
        </p:grpSpPr>
        <p:pic>
          <p:nvPicPr>
            <p:cNvPr id="9" name="Picture 8" descr="title.jpg"/>
            <p:cNvPicPr>
              <a:picLocks noChangeAspect="1"/>
            </p:cNvPicPr>
            <p:nvPr/>
          </p:nvPicPr>
          <p:blipFill>
            <a:blip r:embed="rId2"/>
            <a:stretch>
              <a:fillRect/>
            </a:stretch>
          </p:blipFill>
          <p:spPr>
            <a:xfrm>
              <a:off x="8354571" y="39253"/>
              <a:ext cx="685966" cy="146993"/>
            </a:xfrm>
            <a:prstGeom prst="rect">
              <a:avLst/>
            </a:prstGeom>
          </p:spPr>
        </p:pic>
        <p:sp>
          <p:nvSpPr>
            <p:cNvPr id="10" name="Rectangle 9"/>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Tree>
    <p:extLst>
      <p:ext uri="{BB962C8B-B14F-4D97-AF65-F5344CB8AC3E}">
        <p14:creationId xmlns:p14="http://schemas.microsoft.com/office/powerpoint/2010/main" val="3398987829"/>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CFB96E-5188-834A-9D68-9269F8D7F446}" type="datetimeFigureOut">
              <a:rPr lang="en-US" smtClean="0">
                <a:solidFill>
                  <a:prstClr val="white"/>
                </a:solidFill>
              </a:rPr>
              <a:pPr/>
              <a:t>4/28/2015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FC5796-4AAD-C143-8E3E-728396D25063}" type="slidenum">
              <a:rPr lang="en-US" smtClean="0">
                <a:solidFill>
                  <a:prstClr val="white"/>
                </a:solidFill>
              </a:rPr>
              <a:pPr/>
              <a:t>‹#›</a:t>
            </a:fld>
            <a:endParaRPr lang="en-US" dirty="0">
              <a:solidFill>
                <a:prstClr val="white"/>
              </a:solidFill>
            </a:endParaRPr>
          </a:p>
        </p:txBody>
      </p:sp>
      <p:grpSp>
        <p:nvGrpSpPr>
          <p:cNvPr id="8" name="Group 7"/>
          <p:cNvGrpSpPr/>
          <p:nvPr userDrawn="1"/>
        </p:nvGrpSpPr>
        <p:grpSpPr>
          <a:xfrm>
            <a:off x="0" y="0"/>
            <a:ext cx="9040537" cy="224346"/>
            <a:chOff x="0" y="0"/>
            <a:chExt cx="9040537" cy="224346"/>
          </a:xfrm>
        </p:grpSpPr>
        <p:pic>
          <p:nvPicPr>
            <p:cNvPr id="9" name="Picture 8" descr="title.jpg"/>
            <p:cNvPicPr>
              <a:picLocks noChangeAspect="1"/>
            </p:cNvPicPr>
            <p:nvPr/>
          </p:nvPicPr>
          <p:blipFill>
            <a:blip r:embed="rId2"/>
            <a:stretch>
              <a:fillRect/>
            </a:stretch>
          </p:blipFill>
          <p:spPr>
            <a:xfrm>
              <a:off x="8354571" y="39253"/>
              <a:ext cx="685966" cy="146993"/>
            </a:xfrm>
            <a:prstGeom prst="rect">
              <a:avLst/>
            </a:prstGeom>
          </p:spPr>
        </p:pic>
        <p:sp>
          <p:nvSpPr>
            <p:cNvPr id="10" name="Rectangle 9"/>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Tree>
    <p:extLst>
      <p:ext uri="{BB962C8B-B14F-4D97-AF65-F5344CB8AC3E}">
        <p14:creationId xmlns:p14="http://schemas.microsoft.com/office/powerpoint/2010/main" val="1464858112"/>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CFB96E-5188-834A-9D68-9269F8D7F446}" type="datetimeFigureOut">
              <a:rPr lang="en-US" smtClean="0">
                <a:solidFill>
                  <a:prstClr val="white"/>
                </a:solidFill>
              </a:rPr>
              <a:pPr/>
              <a:t>4/28/2015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FC5796-4AAD-C143-8E3E-728396D25063}" type="slidenum">
              <a:rPr lang="en-US" smtClean="0">
                <a:solidFill>
                  <a:prstClr val="white"/>
                </a:solidFill>
              </a:rPr>
              <a:pPr/>
              <a:t>‹#›</a:t>
            </a:fld>
            <a:endParaRPr lang="en-US" dirty="0">
              <a:solidFill>
                <a:prstClr val="white"/>
              </a:solidFill>
            </a:endParaRPr>
          </a:p>
        </p:txBody>
      </p:sp>
      <p:grpSp>
        <p:nvGrpSpPr>
          <p:cNvPr id="7" name="Group 6"/>
          <p:cNvGrpSpPr/>
          <p:nvPr userDrawn="1"/>
        </p:nvGrpSpPr>
        <p:grpSpPr>
          <a:xfrm>
            <a:off x="0" y="0"/>
            <a:ext cx="9040537" cy="224346"/>
            <a:chOff x="0" y="0"/>
            <a:chExt cx="9040537" cy="224346"/>
          </a:xfrm>
        </p:grpSpPr>
        <p:pic>
          <p:nvPicPr>
            <p:cNvPr id="8" name="Picture 7" descr="title.jpg"/>
            <p:cNvPicPr>
              <a:picLocks noChangeAspect="1"/>
            </p:cNvPicPr>
            <p:nvPr/>
          </p:nvPicPr>
          <p:blipFill>
            <a:blip r:embed="rId2"/>
            <a:stretch>
              <a:fillRect/>
            </a:stretch>
          </p:blipFill>
          <p:spPr>
            <a:xfrm>
              <a:off x="8354571" y="39253"/>
              <a:ext cx="685966" cy="146993"/>
            </a:xfrm>
            <a:prstGeom prst="rect">
              <a:avLst/>
            </a:prstGeom>
          </p:spPr>
        </p:pic>
        <p:sp>
          <p:nvSpPr>
            <p:cNvPr id="9" name="Rectangle 8"/>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Tree>
    <p:extLst>
      <p:ext uri="{BB962C8B-B14F-4D97-AF65-F5344CB8AC3E}">
        <p14:creationId xmlns:p14="http://schemas.microsoft.com/office/powerpoint/2010/main" val="994620340"/>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CFB96E-5188-834A-9D68-9269F8D7F446}" type="datetimeFigureOut">
              <a:rPr lang="en-US" smtClean="0">
                <a:solidFill>
                  <a:prstClr val="white"/>
                </a:solidFill>
              </a:rPr>
              <a:pPr/>
              <a:t>4/28/2015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FC5796-4AAD-C143-8E3E-728396D2506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2625338"/>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CFB96E-5188-834A-9D68-9269F8D7F446}" type="datetimeFigureOut">
              <a:rPr lang="en-US" smtClean="0">
                <a:solidFill>
                  <a:prstClr val="white"/>
                </a:solidFill>
              </a:rPr>
              <a:pPr/>
              <a:t>4/28/2015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0FC5796-4AAD-C143-8E3E-728396D25063}" type="slidenum">
              <a:rPr lang="en-US" smtClean="0">
                <a:solidFill>
                  <a:prstClr val="white"/>
                </a:solidFill>
              </a:rPr>
              <a:pPr/>
              <a:t>‹#›</a:t>
            </a:fld>
            <a:endParaRPr lang="en-US" dirty="0">
              <a:solidFill>
                <a:prstClr val="white"/>
              </a:solidFill>
            </a:endParaRPr>
          </a:p>
        </p:txBody>
      </p:sp>
      <p:grpSp>
        <p:nvGrpSpPr>
          <p:cNvPr id="9" name="Group 8"/>
          <p:cNvGrpSpPr/>
          <p:nvPr userDrawn="1"/>
        </p:nvGrpSpPr>
        <p:grpSpPr>
          <a:xfrm>
            <a:off x="0" y="0"/>
            <a:ext cx="9040537" cy="224346"/>
            <a:chOff x="0" y="0"/>
            <a:chExt cx="9040537" cy="224346"/>
          </a:xfrm>
        </p:grpSpPr>
        <p:pic>
          <p:nvPicPr>
            <p:cNvPr id="10" name="Picture 9" descr="title.jpg"/>
            <p:cNvPicPr>
              <a:picLocks noChangeAspect="1"/>
            </p:cNvPicPr>
            <p:nvPr/>
          </p:nvPicPr>
          <p:blipFill>
            <a:blip r:embed="rId3"/>
            <a:stretch>
              <a:fillRect/>
            </a:stretch>
          </p:blipFill>
          <p:spPr>
            <a:xfrm>
              <a:off x="8354571" y="39253"/>
              <a:ext cx="685966" cy="146993"/>
            </a:xfrm>
            <a:prstGeom prst="rect">
              <a:avLst/>
            </a:prstGeom>
          </p:spPr>
        </p:pic>
        <p:sp>
          <p:nvSpPr>
            <p:cNvPr id="11" name="Rectangle 10"/>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Tree>
    <p:extLst>
      <p:ext uri="{BB962C8B-B14F-4D97-AF65-F5344CB8AC3E}">
        <p14:creationId xmlns:p14="http://schemas.microsoft.com/office/powerpoint/2010/main" val="2791812405"/>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6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CFB96E-5188-834A-9D68-9269F8D7F446}" type="datetimeFigureOut">
              <a:rPr lang="en-US" smtClean="0">
                <a:solidFill>
                  <a:prstClr val="white"/>
                </a:solidFill>
              </a:rPr>
              <a:pPr/>
              <a:t>4/28/2015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FC5796-4AAD-C143-8E3E-728396D25063}" type="slidenum">
              <a:rPr lang="en-US" smtClean="0">
                <a:solidFill>
                  <a:prstClr val="white"/>
                </a:solidFill>
              </a:rPr>
              <a:pPr/>
              <a:t>‹#›</a:t>
            </a:fld>
            <a:endParaRPr lang="en-US" dirty="0">
              <a:solidFill>
                <a:prstClr val="white"/>
              </a:solidFill>
            </a:endParaRPr>
          </a:p>
        </p:txBody>
      </p:sp>
      <p:grpSp>
        <p:nvGrpSpPr>
          <p:cNvPr id="7" name="Group 6"/>
          <p:cNvGrpSpPr/>
          <p:nvPr userDrawn="1"/>
        </p:nvGrpSpPr>
        <p:grpSpPr>
          <a:xfrm>
            <a:off x="0" y="0"/>
            <a:ext cx="9040537" cy="224346"/>
            <a:chOff x="0" y="0"/>
            <a:chExt cx="9040537" cy="224346"/>
          </a:xfrm>
        </p:grpSpPr>
        <p:pic>
          <p:nvPicPr>
            <p:cNvPr id="8" name="Picture 7" descr="title.jpg"/>
            <p:cNvPicPr>
              <a:picLocks noChangeAspect="1"/>
            </p:cNvPicPr>
            <p:nvPr/>
          </p:nvPicPr>
          <p:blipFill>
            <a:blip r:embed="rId2"/>
            <a:stretch>
              <a:fillRect/>
            </a:stretch>
          </p:blipFill>
          <p:spPr>
            <a:xfrm>
              <a:off x="8354571" y="39253"/>
              <a:ext cx="685966" cy="146993"/>
            </a:xfrm>
            <a:prstGeom prst="rect">
              <a:avLst/>
            </a:prstGeom>
          </p:spPr>
        </p:pic>
        <p:sp>
          <p:nvSpPr>
            <p:cNvPr id="9" name="Rectangle 8"/>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Tree>
    <p:extLst>
      <p:ext uri="{BB962C8B-B14F-4D97-AF65-F5344CB8AC3E}">
        <p14:creationId xmlns:p14="http://schemas.microsoft.com/office/powerpoint/2010/main" val="3242570666"/>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0CFB96E-5188-834A-9D68-9269F8D7F446}" type="datetimeFigureOut">
              <a:rPr lang="en-US" smtClean="0">
                <a:solidFill>
                  <a:prstClr val="white"/>
                </a:solidFill>
              </a:rPr>
              <a:pPr/>
              <a:t>4/28/2015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FC5796-4AAD-C143-8E3E-728396D25063}" type="slidenum">
              <a:rPr lang="en-US" smtClean="0">
                <a:solidFill>
                  <a:prstClr val="white"/>
                </a:solidFill>
              </a:rPr>
              <a:pPr/>
              <a:t>‹#›</a:t>
            </a:fld>
            <a:endParaRPr lang="en-US" dirty="0">
              <a:solidFill>
                <a:prstClr val="white"/>
              </a:solidFill>
            </a:endParaRPr>
          </a:p>
        </p:txBody>
      </p:sp>
      <p:grpSp>
        <p:nvGrpSpPr>
          <p:cNvPr id="8" name="Group 7"/>
          <p:cNvGrpSpPr/>
          <p:nvPr userDrawn="1"/>
        </p:nvGrpSpPr>
        <p:grpSpPr>
          <a:xfrm>
            <a:off x="0" y="0"/>
            <a:ext cx="9040537" cy="224346"/>
            <a:chOff x="0" y="0"/>
            <a:chExt cx="9040537" cy="224346"/>
          </a:xfrm>
        </p:grpSpPr>
        <p:pic>
          <p:nvPicPr>
            <p:cNvPr id="9" name="Picture 8" descr="title.jpg"/>
            <p:cNvPicPr>
              <a:picLocks noChangeAspect="1"/>
            </p:cNvPicPr>
            <p:nvPr/>
          </p:nvPicPr>
          <p:blipFill>
            <a:blip r:embed="rId2"/>
            <a:stretch>
              <a:fillRect/>
            </a:stretch>
          </p:blipFill>
          <p:spPr>
            <a:xfrm>
              <a:off x="8354571" y="39253"/>
              <a:ext cx="685966" cy="146993"/>
            </a:xfrm>
            <a:prstGeom prst="rect">
              <a:avLst/>
            </a:prstGeom>
          </p:spPr>
        </p:pic>
        <p:sp>
          <p:nvSpPr>
            <p:cNvPr id="10" name="Rectangle 9"/>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Tree>
    <p:extLst>
      <p:ext uri="{BB962C8B-B14F-4D97-AF65-F5344CB8AC3E}">
        <p14:creationId xmlns:p14="http://schemas.microsoft.com/office/powerpoint/2010/main" val="754017772"/>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CFB96E-5188-834A-9D68-9269F8D7F446}" type="datetimeFigureOut">
              <a:rPr lang="en-US" smtClean="0">
                <a:solidFill>
                  <a:prstClr val="white"/>
                </a:solidFill>
              </a:rPr>
              <a:pPr/>
              <a:t>4/28/2015</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0FC5796-4AAD-C143-8E3E-728396D25063}" type="slidenum">
              <a:rPr lang="en-US" smtClean="0">
                <a:solidFill>
                  <a:prstClr val="white"/>
                </a:solidFill>
              </a:rPr>
              <a:pPr/>
              <a:t>‹#›</a:t>
            </a:fld>
            <a:endParaRPr lang="en-US" dirty="0">
              <a:solidFill>
                <a:prstClr val="white"/>
              </a:solidFill>
            </a:endParaRPr>
          </a:p>
        </p:txBody>
      </p:sp>
      <p:grpSp>
        <p:nvGrpSpPr>
          <p:cNvPr id="10" name="Group 9"/>
          <p:cNvGrpSpPr/>
          <p:nvPr userDrawn="1"/>
        </p:nvGrpSpPr>
        <p:grpSpPr>
          <a:xfrm>
            <a:off x="0" y="0"/>
            <a:ext cx="9040537" cy="224346"/>
            <a:chOff x="0" y="0"/>
            <a:chExt cx="9040537" cy="224346"/>
          </a:xfrm>
        </p:grpSpPr>
        <p:pic>
          <p:nvPicPr>
            <p:cNvPr id="11" name="Picture 10" descr="title.jpg"/>
            <p:cNvPicPr>
              <a:picLocks noChangeAspect="1"/>
            </p:cNvPicPr>
            <p:nvPr/>
          </p:nvPicPr>
          <p:blipFill>
            <a:blip r:embed="rId2"/>
            <a:stretch>
              <a:fillRect/>
            </a:stretch>
          </p:blipFill>
          <p:spPr>
            <a:xfrm>
              <a:off x="8354571" y="39253"/>
              <a:ext cx="685966" cy="146993"/>
            </a:xfrm>
            <a:prstGeom prst="rect">
              <a:avLst/>
            </a:prstGeom>
          </p:spPr>
        </p:pic>
        <p:sp>
          <p:nvSpPr>
            <p:cNvPr id="12" name="Rectangle 11"/>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Tree>
    <p:extLst>
      <p:ext uri="{BB962C8B-B14F-4D97-AF65-F5344CB8AC3E}">
        <p14:creationId xmlns:p14="http://schemas.microsoft.com/office/powerpoint/2010/main" val="3736359710"/>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gradFill flip="none" rotWithShape="1">
          <a:gsLst>
            <a:gs pos="0">
              <a:schemeClr val="bg1"/>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CFB96E-5188-834A-9D68-9269F8D7F446}" type="datetimeFigureOut">
              <a:rPr lang="en-US" smtClean="0">
                <a:solidFill>
                  <a:prstClr val="white"/>
                </a:solidFill>
              </a:rPr>
              <a:pPr/>
              <a:t>4/28/2015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0FC5796-4AAD-C143-8E3E-728396D25063}" type="slidenum">
              <a:rPr lang="en-US" smtClean="0">
                <a:solidFill>
                  <a:prstClr val="white"/>
                </a:solidFill>
              </a:rPr>
              <a:pPr/>
              <a:t>‹#›</a:t>
            </a:fld>
            <a:endParaRPr lang="en-US" dirty="0">
              <a:solidFill>
                <a:prstClr val="white"/>
              </a:solidFill>
            </a:endParaRPr>
          </a:p>
        </p:txBody>
      </p:sp>
      <p:grpSp>
        <p:nvGrpSpPr>
          <p:cNvPr id="6" name="Group 5"/>
          <p:cNvGrpSpPr/>
          <p:nvPr userDrawn="1"/>
        </p:nvGrpSpPr>
        <p:grpSpPr>
          <a:xfrm>
            <a:off x="0" y="0"/>
            <a:ext cx="9040537" cy="224346"/>
            <a:chOff x="0" y="0"/>
            <a:chExt cx="9040537" cy="224346"/>
          </a:xfrm>
        </p:grpSpPr>
        <p:pic>
          <p:nvPicPr>
            <p:cNvPr id="7" name="Picture 6" descr="title.jpg"/>
            <p:cNvPicPr>
              <a:picLocks noChangeAspect="1"/>
            </p:cNvPicPr>
            <p:nvPr/>
          </p:nvPicPr>
          <p:blipFill>
            <a:blip r:embed="rId2"/>
            <a:stretch>
              <a:fillRect/>
            </a:stretch>
          </p:blipFill>
          <p:spPr>
            <a:xfrm>
              <a:off x="8354571" y="39253"/>
              <a:ext cx="685966" cy="146993"/>
            </a:xfrm>
            <a:prstGeom prst="rect">
              <a:avLst/>
            </a:prstGeom>
          </p:spPr>
        </p:pic>
        <p:sp>
          <p:nvSpPr>
            <p:cNvPr id="8" name="Rectangle 7"/>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pic>
        <p:nvPicPr>
          <p:cNvPr id="9" name="Picture 8" descr="wave-01.png"/>
          <p:cNvPicPr>
            <a:picLocks noChangeAspect="1"/>
          </p:cNvPicPr>
          <p:nvPr userDrawn="1"/>
        </p:nvPicPr>
        <p:blipFill>
          <a:blip r:embed="rId3"/>
          <a:stretch>
            <a:fillRect/>
          </a:stretch>
        </p:blipFill>
        <p:spPr>
          <a:xfrm>
            <a:off x="0" y="4881890"/>
            <a:ext cx="9144000" cy="1976110"/>
          </a:xfrm>
          <a:prstGeom prst="rect">
            <a:avLst/>
          </a:prstGeom>
        </p:spPr>
      </p:pic>
      <p:sp>
        <p:nvSpPr>
          <p:cNvPr id="10"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8132009"/>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FB96E-5188-834A-9D68-9269F8D7F446}" type="datetimeFigureOut">
              <a:rPr lang="en-US" smtClean="0">
                <a:solidFill>
                  <a:prstClr val="white"/>
                </a:solidFill>
              </a:rPr>
              <a:pPr/>
              <a:t>4/28/2015</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0FC5796-4AAD-C143-8E3E-728396D25063}" type="slidenum">
              <a:rPr lang="en-US" smtClean="0">
                <a:solidFill>
                  <a:prstClr val="white"/>
                </a:solidFill>
              </a:rPr>
              <a:pPr/>
              <a:t>‹#›</a:t>
            </a:fld>
            <a:endParaRPr lang="en-US" dirty="0">
              <a:solidFill>
                <a:prstClr val="white"/>
              </a:solidFill>
            </a:endParaRPr>
          </a:p>
        </p:txBody>
      </p:sp>
      <p:grpSp>
        <p:nvGrpSpPr>
          <p:cNvPr id="5" name="Group 4"/>
          <p:cNvGrpSpPr/>
          <p:nvPr userDrawn="1"/>
        </p:nvGrpSpPr>
        <p:grpSpPr>
          <a:xfrm>
            <a:off x="0" y="0"/>
            <a:ext cx="9040537" cy="224346"/>
            <a:chOff x="0" y="0"/>
            <a:chExt cx="9040537" cy="224346"/>
          </a:xfrm>
        </p:grpSpPr>
        <p:pic>
          <p:nvPicPr>
            <p:cNvPr id="6" name="Picture 5" descr="title.jpg"/>
            <p:cNvPicPr>
              <a:picLocks noChangeAspect="1"/>
            </p:cNvPicPr>
            <p:nvPr/>
          </p:nvPicPr>
          <p:blipFill>
            <a:blip r:embed="rId2"/>
            <a:stretch>
              <a:fillRect/>
            </a:stretch>
          </p:blipFill>
          <p:spPr>
            <a:xfrm>
              <a:off x="8354571" y="39253"/>
              <a:ext cx="685966" cy="146993"/>
            </a:xfrm>
            <a:prstGeom prst="rect">
              <a:avLst/>
            </a:prstGeom>
          </p:spPr>
        </p:pic>
        <p:sp>
          <p:nvSpPr>
            <p:cNvPr id="7" name="Rectangle 6"/>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Tree>
    <p:extLst>
      <p:ext uri="{BB962C8B-B14F-4D97-AF65-F5344CB8AC3E}">
        <p14:creationId xmlns:p14="http://schemas.microsoft.com/office/powerpoint/2010/main" val="1805393715"/>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CFB96E-5188-834A-9D68-9269F8D7F446}" type="datetimeFigureOut">
              <a:rPr lang="en-US" smtClean="0">
                <a:solidFill>
                  <a:prstClr val="white"/>
                </a:solidFill>
              </a:rPr>
              <a:pPr/>
              <a:t>4/28/2015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FC5796-4AAD-C143-8E3E-728396D25063}" type="slidenum">
              <a:rPr lang="en-US" smtClean="0">
                <a:solidFill>
                  <a:prstClr val="white"/>
                </a:solidFill>
              </a:rPr>
              <a:pPr/>
              <a:t>‹#›</a:t>
            </a:fld>
            <a:endParaRPr lang="en-US" dirty="0">
              <a:solidFill>
                <a:prstClr val="white"/>
              </a:solidFill>
            </a:endParaRPr>
          </a:p>
        </p:txBody>
      </p:sp>
      <p:grpSp>
        <p:nvGrpSpPr>
          <p:cNvPr id="8" name="Group 7"/>
          <p:cNvGrpSpPr/>
          <p:nvPr userDrawn="1"/>
        </p:nvGrpSpPr>
        <p:grpSpPr>
          <a:xfrm>
            <a:off x="0" y="0"/>
            <a:ext cx="9040537" cy="224346"/>
            <a:chOff x="0" y="0"/>
            <a:chExt cx="9040537" cy="224346"/>
          </a:xfrm>
        </p:grpSpPr>
        <p:pic>
          <p:nvPicPr>
            <p:cNvPr id="9" name="Picture 8" descr="title.jpg"/>
            <p:cNvPicPr>
              <a:picLocks noChangeAspect="1"/>
            </p:cNvPicPr>
            <p:nvPr/>
          </p:nvPicPr>
          <p:blipFill>
            <a:blip r:embed="rId2"/>
            <a:stretch>
              <a:fillRect/>
            </a:stretch>
          </p:blipFill>
          <p:spPr>
            <a:xfrm>
              <a:off x="8354571" y="39253"/>
              <a:ext cx="685966" cy="146993"/>
            </a:xfrm>
            <a:prstGeom prst="rect">
              <a:avLst/>
            </a:prstGeom>
          </p:spPr>
        </p:pic>
        <p:sp>
          <p:nvSpPr>
            <p:cNvPr id="10" name="Rectangle 9"/>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Tree>
    <p:extLst>
      <p:ext uri="{BB962C8B-B14F-4D97-AF65-F5344CB8AC3E}">
        <p14:creationId xmlns:p14="http://schemas.microsoft.com/office/powerpoint/2010/main" val="799428072"/>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5470" y="274638"/>
            <a:ext cx="7789829" cy="69334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5470" y="1600200"/>
            <a:ext cx="778983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pPr defTabSz="457200"/>
            <a:fld id="{60CFB96E-5188-834A-9D68-9269F8D7F446}" type="datetimeFigureOut">
              <a:rPr lang="en-US" smtClean="0">
                <a:solidFill>
                  <a:prstClr val="white"/>
                </a:solidFill>
              </a:rPr>
              <a:pPr defTabSz="457200"/>
              <a:t>4/28/2015</a:t>
            </a:fld>
            <a:endParaRPr lang="en-US"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50FC5796-4AAD-C143-8E3E-728396D25063}"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795134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5470" y="274638"/>
            <a:ext cx="7789829" cy="69334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5470" y="1600200"/>
            <a:ext cx="778983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pPr defTabSz="457200"/>
            <a:fld id="{60CFB96E-5188-834A-9D68-9269F8D7F446}" type="datetimeFigureOut">
              <a:rPr lang="en-US" smtClean="0">
                <a:solidFill>
                  <a:prstClr val="white"/>
                </a:solidFill>
              </a:rPr>
              <a:pPr defTabSz="457200"/>
              <a:t>4/28/2015</a:t>
            </a:fld>
            <a:endParaRPr lang="en-US"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50FC5796-4AAD-C143-8E3E-728396D25063}"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9281069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package" Target="../embeddings/Microsoft_Word_Document1.docx"/></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vmlDrawing" Target="../drawings/vmlDrawing3.vml"/><Relationship Id="rId5" Type="http://schemas.openxmlformats.org/officeDocument/2006/relationships/image" Target="../media/image21.emf"/><Relationship Id="rId4" Type="http://schemas.openxmlformats.org/officeDocument/2006/relationships/package" Target="../embeddings/Microsoft_Word_Document3.docx"/></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mailto:dlwarf@psmfc.org"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mailto:dchase@psmfc.org" TargetMode="External"/><Relationship Id="rId5" Type="http://schemas.openxmlformats.org/officeDocument/2006/relationships/hyperlink" Target="mailto:scottl@psmfc.org" TargetMode="External"/><Relationship Id="rId4" Type="http://schemas.openxmlformats.org/officeDocument/2006/relationships/hyperlink" Target="mailto:Gordon.Axel@noa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tagis logo.png"/>
          <p:cNvPicPr>
            <a:picLocks noChangeAspect="1"/>
          </p:cNvPicPr>
          <p:nvPr/>
        </p:nvPicPr>
        <p:blipFill>
          <a:blip r:embed="rId2"/>
          <a:stretch>
            <a:fillRect/>
          </a:stretch>
        </p:blipFill>
        <p:spPr>
          <a:xfrm>
            <a:off x="447580" y="1870879"/>
            <a:ext cx="8248839" cy="1861019"/>
          </a:xfrm>
          <a:prstGeom prst="rect">
            <a:avLst/>
          </a:prstGeom>
        </p:spPr>
      </p:pic>
      <p:pic>
        <p:nvPicPr>
          <p:cNvPr id="5" name="Picture 4" descr="psmfc logo.png"/>
          <p:cNvPicPr>
            <a:picLocks noChangeAspect="1"/>
          </p:cNvPicPr>
          <p:nvPr/>
        </p:nvPicPr>
        <p:blipFill>
          <a:blip r:embed="rId3"/>
          <a:stretch>
            <a:fillRect/>
          </a:stretch>
        </p:blipFill>
        <p:spPr>
          <a:xfrm>
            <a:off x="18896" y="301263"/>
            <a:ext cx="9125104" cy="591273"/>
          </a:xfrm>
          <a:prstGeom prst="rect">
            <a:avLst/>
          </a:prstGeom>
        </p:spPr>
      </p:pic>
      <p:sp>
        <p:nvSpPr>
          <p:cNvPr id="2" name="TextBox 1"/>
          <p:cNvSpPr txBox="1"/>
          <p:nvPr/>
        </p:nvSpPr>
        <p:spPr>
          <a:xfrm>
            <a:off x="447580" y="4038600"/>
            <a:ext cx="8086820" cy="2185214"/>
          </a:xfrm>
          <a:prstGeom prst="rect">
            <a:avLst/>
          </a:prstGeom>
          <a:noFill/>
        </p:spPr>
        <p:txBody>
          <a:bodyPr wrap="square" rtlCol="0">
            <a:spAutoFit/>
          </a:bodyPr>
          <a:lstStyle/>
          <a:p>
            <a:pPr algn="ctr"/>
            <a:r>
              <a:rPr lang="en-US" sz="2800" i="1" dirty="0"/>
              <a:t>Development of </a:t>
            </a:r>
            <a:r>
              <a:rPr lang="en-US" sz="2800" i="1" dirty="0" smtClean="0"/>
              <a:t>Weir-Wall Contour-Matching</a:t>
            </a:r>
          </a:p>
          <a:p>
            <a:pPr algn="ctr"/>
            <a:r>
              <a:rPr lang="en-US" sz="2800" i="1" dirty="0" smtClean="0"/>
              <a:t>PIT Tag Antennas for John Day Dam Adult Ladders</a:t>
            </a:r>
          </a:p>
          <a:p>
            <a:pPr algn="ctr"/>
            <a:endParaRPr lang="en-US" sz="2000" dirty="0" smtClean="0"/>
          </a:p>
          <a:p>
            <a:pPr algn="ctr"/>
            <a:r>
              <a:rPr lang="en-US" sz="2000" i="1" dirty="0" smtClean="0"/>
              <a:t>PTAGIS </a:t>
            </a:r>
            <a:r>
              <a:rPr lang="en-US" sz="2000" i="1" dirty="0"/>
              <a:t>Field Office</a:t>
            </a:r>
          </a:p>
          <a:p>
            <a:pPr algn="ctr"/>
            <a:r>
              <a:rPr lang="en-US" sz="2000" i="1" dirty="0"/>
              <a:t>Kennewick, </a:t>
            </a:r>
            <a:r>
              <a:rPr lang="en-US" sz="2000" i="1" dirty="0" smtClean="0"/>
              <a:t>Washington</a:t>
            </a:r>
          </a:p>
          <a:p>
            <a:pPr algn="ctr"/>
            <a:r>
              <a:rPr lang="en-US" sz="2000" i="1" dirty="0" smtClean="0"/>
              <a:t>April 2015</a:t>
            </a:r>
            <a:endParaRPr lang="en-US" sz="2000" i="1" dirty="0"/>
          </a:p>
        </p:txBody>
      </p:sp>
    </p:spTree>
    <p:extLst>
      <p:ext uri="{BB962C8B-B14F-4D97-AF65-F5344CB8AC3E}">
        <p14:creationId xmlns:p14="http://schemas.microsoft.com/office/powerpoint/2010/main" val="3658161642"/>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2"/>
          <p:cNvSpPr>
            <a:spLocks noGrp="1"/>
          </p:cNvSpPr>
          <p:nvPr>
            <p:ph type="title"/>
          </p:nvPr>
        </p:nvSpPr>
        <p:spPr>
          <a:xfrm>
            <a:off x="183824" y="274638"/>
            <a:ext cx="7931475" cy="693341"/>
          </a:xfrm>
        </p:spPr>
        <p:txBody>
          <a:bodyPr>
            <a:normAutofit fontScale="90000"/>
          </a:bodyPr>
          <a:lstStyle/>
          <a:p>
            <a:r>
              <a:rPr lang="en-US" sz="2700" i="1" dirty="0" smtClean="0"/>
              <a:t>Thin </a:t>
            </a:r>
            <a:r>
              <a:rPr lang="en-US" sz="2700" i="1" dirty="0"/>
              <a:t>Body Overflow </a:t>
            </a:r>
            <a:r>
              <a:rPr lang="en-US" sz="2700" i="1" dirty="0" smtClean="0"/>
              <a:t>Antenna Developed and Tested</a:t>
            </a:r>
            <a:r>
              <a:rPr lang="en-US" i="1" dirty="0"/>
              <a:t/>
            </a:r>
            <a:br>
              <a:rPr lang="en-US" i="1" dirty="0"/>
            </a:br>
            <a:endParaRPr lang="en-US" dirty="0"/>
          </a:p>
        </p:txBody>
      </p:sp>
      <p:grpSp>
        <p:nvGrpSpPr>
          <p:cNvPr id="2" name="Group 13"/>
          <p:cNvGrpSpPr/>
          <p:nvPr/>
        </p:nvGrpSpPr>
        <p:grpSpPr>
          <a:xfrm>
            <a:off x="0" y="0"/>
            <a:ext cx="9040537" cy="224346"/>
            <a:chOff x="0" y="0"/>
            <a:chExt cx="9040537" cy="224346"/>
          </a:xfrm>
        </p:grpSpPr>
        <p:pic>
          <p:nvPicPr>
            <p:cNvPr id="15" name="Picture 14" descr="title.jpg"/>
            <p:cNvPicPr>
              <a:picLocks noChangeAspect="1"/>
            </p:cNvPicPr>
            <p:nvPr/>
          </p:nvPicPr>
          <p:blipFill>
            <a:blip r:embed="rId3"/>
            <a:stretch>
              <a:fillRect/>
            </a:stretch>
          </p:blipFill>
          <p:spPr>
            <a:xfrm>
              <a:off x="8354571" y="39253"/>
              <a:ext cx="685966" cy="146993"/>
            </a:xfrm>
            <a:prstGeom prst="rect">
              <a:avLst/>
            </a:prstGeom>
          </p:spPr>
        </p:pic>
        <p:sp>
          <p:nvSpPr>
            <p:cNvPr id="16" name="Rectangle 15"/>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5" name="TextBox 4"/>
          <p:cNvSpPr txBox="1"/>
          <p:nvPr/>
        </p:nvSpPr>
        <p:spPr>
          <a:xfrm>
            <a:off x="183824" y="913779"/>
            <a:ext cx="8513730" cy="5078313"/>
          </a:xfrm>
          <a:prstGeom prst="rect">
            <a:avLst/>
          </a:prstGeom>
          <a:noFill/>
        </p:spPr>
        <p:txBody>
          <a:bodyPr wrap="square" rtlCol="0">
            <a:spAutoFit/>
          </a:bodyPr>
          <a:lstStyle/>
          <a:p>
            <a:r>
              <a:rPr lang="en-US" sz="2400" i="1" dirty="0" smtClean="0"/>
              <a:t>Antenna Benefits:</a:t>
            </a:r>
          </a:p>
          <a:p>
            <a:pPr lvl="1"/>
            <a:endParaRPr lang="en-US" sz="1600" i="1" dirty="0"/>
          </a:p>
          <a:p>
            <a:pPr marL="742950" lvl="1" indent="-285750">
              <a:spcAft>
                <a:spcPts val="1200"/>
              </a:spcAft>
              <a:buFont typeface="Arial" panose="020B0604020202020204" pitchFamily="34" charset="0"/>
              <a:buChar char="•"/>
            </a:pPr>
            <a:r>
              <a:rPr lang="en-US" sz="2000" i="1" dirty="0"/>
              <a:t>Minimal hydraulic disruption</a:t>
            </a:r>
            <a:r>
              <a:rPr lang="en-US" sz="2000" i="1" dirty="0" smtClean="0"/>
              <a:t>.</a:t>
            </a:r>
            <a:endParaRPr lang="en-US" sz="2200" i="1" dirty="0" smtClean="0"/>
          </a:p>
          <a:p>
            <a:pPr marL="742950" lvl="1" indent="-285750">
              <a:spcAft>
                <a:spcPts val="1200"/>
              </a:spcAft>
              <a:buFont typeface="Arial" panose="020B0604020202020204" pitchFamily="34" charset="0"/>
              <a:buChar char="•"/>
            </a:pPr>
            <a:r>
              <a:rPr lang="en-US" sz="2200" i="1" dirty="0" smtClean="0"/>
              <a:t>Ease </a:t>
            </a:r>
            <a:r>
              <a:rPr lang="en-US" sz="2200" i="1" dirty="0"/>
              <a:t>of </a:t>
            </a:r>
            <a:r>
              <a:rPr lang="en-US" sz="2200" i="1" dirty="0" smtClean="0"/>
              <a:t>installation.  Drop in bolt on design.</a:t>
            </a:r>
            <a:endParaRPr lang="en-US" sz="1400" i="1" dirty="0" smtClean="0"/>
          </a:p>
          <a:p>
            <a:pPr marL="742950" lvl="1" indent="-285750">
              <a:spcAft>
                <a:spcPts val="1200"/>
              </a:spcAft>
              <a:buFont typeface="Arial" panose="020B0604020202020204" pitchFamily="34" charset="0"/>
              <a:buChar char="•"/>
            </a:pPr>
            <a:r>
              <a:rPr lang="en-US" sz="2200" i="1" dirty="0" smtClean="0"/>
              <a:t>Antenna and shield are pre-fabricated and are designed with minimal site fabrication required.</a:t>
            </a:r>
            <a:endParaRPr lang="en-US" sz="1400" i="1" dirty="0"/>
          </a:p>
          <a:p>
            <a:pPr marL="742950" lvl="1" indent="-285750">
              <a:spcAft>
                <a:spcPts val="1200"/>
              </a:spcAft>
              <a:buFont typeface="Arial" panose="020B0604020202020204" pitchFamily="34" charset="0"/>
              <a:buChar char="•"/>
            </a:pPr>
            <a:r>
              <a:rPr lang="en-US" sz="2200" i="1" dirty="0" smtClean="0"/>
              <a:t>Projected detection efficiencies near 100%.</a:t>
            </a:r>
            <a:endParaRPr lang="en-US" sz="1400" i="1" dirty="0"/>
          </a:p>
          <a:p>
            <a:pPr marL="742950" lvl="1" indent="-285750">
              <a:spcAft>
                <a:spcPts val="1200"/>
              </a:spcAft>
              <a:buFont typeface="Arial" panose="020B0604020202020204" pitchFamily="34" charset="0"/>
              <a:buChar char="•"/>
            </a:pPr>
            <a:r>
              <a:rPr lang="en-US" sz="2200" i="1" dirty="0" smtClean="0"/>
              <a:t>Antenna is constructed </a:t>
            </a:r>
            <a:r>
              <a:rPr lang="en-US" sz="2200" i="1" dirty="0"/>
              <a:t>of </a:t>
            </a:r>
            <a:r>
              <a:rPr lang="en-US" sz="2200" i="1" dirty="0" smtClean="0"/>
              <a:t>fish friendly highly </a:t>
            </a:r>
            <a:r>
              <a:rPr lang="en-US" sz="2200" i="1" dirty="0"/>
              <a:t>durable, long lasting copolymer plastic</a:t>
            </a:r>
            <a:r>
              <a:rPr lang="en-US" sz="2200" i="1" dirty="0" smtClean="0"/>
              <a:t>.</a:t>
            </a:r>
            <a:endParaRPr lang="en-US" sz="1400" i="1" dirty="0" smtClean="0"/>
          </a:p>
          <a:p>
            <a:pPr marL="742950" lvl="1" indent="-285750">
              <a:spcAft>
                <a:spcPts val="1200"/>
              </a:spcAft>
              <a:buFont typeface="Arial" panose="020B0604020202020204" pitchFamily="34" charset="0"/>
              <a:buChar char="•"/>
            </a:pPr>
            <a:r>
              <a:rPr lang="en-US" sz="2200" i="1" dirty="0" smtClean="0"/>
              <a:t>Debris passes over the antenna rather than through it.</a:t>
            </a:r>
            <a:endParaRPr lang="en-US" sz="1400" i="1" dirty="0" smtClean="0"/>
          </a:p>
          <a:p>
            <a:pPr marL="742950" lvl="1" indent="-285750">
              <a:spcAft>
                <a:spcPts val="1200"/>
              </a:spcAft>
              <a:buFont typeface="Arial" panose="020B0604020202020204" pitchFamily="34" charset="0"/>
              <a:buChar char="•"/>
            </a:pPr>
            <a:r>
              <a:rPr lang="en-US" sz="2200" i="1" dirty="0" smtClean="0"/>
              <a:t>Only two weir walls will need be to outfitted per ladder.</a:t>
            </a:r>
            <a:endParaRPr lang="en-US" sz="2200" i="1"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4863373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96" y="1918501"/>
            <a:ext cx="8817809" cy="4747624"/>
          </a:xfrm>
          <a:prstGeom prst="rect">
            <a:avLst/>
          </a:prstGeom>
        </p:spPr>
      </p:pic>
      <p:sp>
        <p:nvSpPr>
          <p:cNvPr id="4" name="TextBox 3"/>
          <p:cNvSpPr txBox="1"/>
          <p:nvPr/>
        </p:nvSpPr>
        <p:spPr>
          <a:xfrm>
            <a:off x="6170175" y="945361"/>
            <a:ext cx="2290050" cy="584775"/>
          </a:xfrm>
          <a:prstGeom prst="rect">
            <a:avLst/>
          </a:prstGeom>
          <a:noFill/>
        </p:spPr>
        <p:txBody>
          <a:bodyPr wrap="none" rtlCol="0">
            <a:spAutoFit/>
          </a:bodyPr>
          <a:lstStyle/>
          <a:p>
            <a:pPr algn="ctr"/>
            <a:r>
              <a:rPr lang="en-US" dirty="0" smtClean="0"/>
              <a:t>Contour-Matching Top</a:t>
            </a:r>
          </a:p>
          <a:p>
            <a:pPr algn="ctr"/>
            <a:r>
              <a:rPr lang="en-US" sz="1400" dirty="0" smtClean="0"/>
              <a:t>(Embedded antenna coil)</a:t>
            </a:r>
            <a:endParaRPr lang="en-US" sz="1400" dirty="0"/>
          </a:p>
        </p:txBody>
      </p:sp>
      <p:sp>
        <p:nvSpPr>
          <p:cNvPr id="5" name="TextBox 4"/>
          <p:cNvSpPr txBox="1"/>
          <p:nvPr/>
        </p:nvSpPr>
        <p:spPr>
          <a:xfrm>
            <a:off x="153697" y="2539425"/>
            <a:ext cx="1922321" cy="584775"/>
          </a:xfrm>
          <a:prstGeom prst="rect">
            <a:avLst/>
          </a:prstGeom>
          <a:noFill/>
        </p:spPr>
        <p:txBody>
          <a:bodyPr wrap="none" rtlCol="0">
            <a:spAutoFit/>
          </a:bodyPr>
          <a:lstStyle/>
          <a:p>
            <a:pPr algn="ctr"/>
            <a:r>
              <a:rPr lang="en-US" dirty="0" smtClean="0"/>
              <a:t>Inner Shell</a:t>
            </a:r>
          </a:p>
          <a:p>
            <a:pPr algn="ctr"/>
            <a:r>
              <a:rPr lang="en-US" sz="1400" dirty="0" smtClean="0"/>
              <a:t>(Embedded ferrite tiles)</a:t>
            </a:r>
            <a:endParaRPr lang="en-US" sz="1400" dirty="0"/>
          </a:p>
        </p:txBody>
      </p:sp>
      <p:sp>
        <p:nvSpPr>
          <p:cNvPr id="6" name="TextBox 5"/>
          <p:cNvSpPr txBox="1"/>
          <p:nvPr/>
        </p:nvSpPr>
        <p:spPr>
          <a:xfrm>
            <a:off x="863321" y="6060471"/>
            <a:ext cx="3150158" cy="584775"/>
          </a:xfrm>
          <a:prstGeom prst="rect">
            <a:avLst/>
          </a:prstGeom>
          <a:noFill/>
        </p:spPr>
        <p:txBody>
          <a:bodyPr wrap="none" rtlCol="0">
            <a:spAutoFit/>
          </a:bodyPr>
          <a:lstStyle/>
          <a:p>
            <a:pPr algn="ctr"/>
            <a:r>
              <a:rPr lang="en-US" dirty="0" smtClean="0"/>
              <a:t>Aluminum Shield</a:t>
            </a:r>
          </a:p>
          <a:p>
            <a:pPr algn="ctr"/>
            <a:r>
              <a:rPr lang="en-US" sz="1400" dirty="0" smtClean="0"/>
              <a:t>(Electrical isolation &amp; physical mounting)</a:t>
            </a:r>
            <a:endParaRPr lang="en-US" sz="1400" dirty="0"/>
          </a:p>
        </p:txBody>
      </p:sp>
      <p:cxnSp>
        <p:nvCxnSpPr>
          <p:cNvPr id="9" name="Straight Arrow Connector 8"/>
          <p:cNvCxnSpPr/>
          <p:nvPr/>
        </p:nvCxnSpPr>
        <p:spPr>
          <a:xfrm flipH="1">
            <a:off x="5105400" y="1375891"/>
            <a:ext cx="1219200" cy="6968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531402" y="3124200"/>
            <a:ext cx="906998" cy="228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2076018" y="5410200"/>
            <a:ext cx="209982" cy="762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7086600" y="3551071"/>
            <a:ext cx="457200" cy="2793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268422" y="2966296"/>
            <a:ext cx="1875578" cy="584775"/>
          </a:xfrm>
          <a:prstGeom prst="rect">
            <a:avLst/>
          </a:prstGeom>
          <a:noFill/>
        </p:spPr>
        <p:txBody>
          <a:bodyPr wrap="none" rtlCol="0">
            <a:spAutoFit/>
          </a:bodyPr>
          <a:lstStyle/>
          <a:p>
            <a:pPr algn="ctr"/>
            <a:r>
              <a:rPr lang="en-US" dirty="0" smtClean="0"/>
              <a:t>Support Structure</a:t>
            </a:r>
          </a:p>
          <a:p>
            <a:pPr algn="ctr"/>
            <a:r>
              <a:rPr lang="en-US" sz="1400" dirty="0" smtClean="0"/>
              <a:t>(Electronics cavities)</a:t>
            </a:r>
            <a:endParaRPr lang="en-US" sz="1400" dirty="0"/>
          </a:p>
        </p:txBody>
      </p:sp>
      <p:sp>
        <p:nvSpPr>
          <p:cNvPr id="25" name="TextBox 24"/>
          <p:cNvSpPr txBox="1"/>
          <p:nvPr/>
        </p:nvSpPr>
        <p:spPr>
          <a:xfrm>
            <a:off x="7620000" y="2022757"/>
            <a:ext cx="1281633" cy="369332"/>
          </a:xfrm>
          <a:prstGeom prst="rect">
            <a:avLst/>
          </a:prstGeom>
          <a:noFill/>
        </p:spPr>
        <p:txBody>
          <a:bodyPr wrap="none" rtlCol="0">
            <a:spAutoFit/>
          </a:bodyPr>
          <a:lstStyle/>
          <a:p>
            <a:pPr algn="ctr"/>
            <a:r>
              <a:rPr lang="en-US" dirty="0" smtClean="0"/>
              <a:t>Ferrite Tiles</a:t>
            </a:r>
            <a:endParaRPr lang="en-US" sz="1400" dirty="0"/>
          </a:p>
        </p:txBody>
      </p:sp>
      <p:sp>
        <p:nvSpPr>
          <p:cNvPr id="26" name="TextBox 25"/>
          <p:cNvSpPr txBox="1"/>
          <p:nvPr/>
        </p:nvSpPr>
        <p:spPr>
          <a:xfrm>
            <a:off x="153697" y="360228"/>
            <a:ext cx="5942303" cy="1446550"/>
          </a:xfrm>
          <a:prstGeom prst="rect">
            <a:avLst/>
          </a:prstGeom>
          <a:noFill/>
        </p:spPr>
        <p:txBody>
          <a:bodyPr wrap="square" rtlCol="0">
            <a:spAutoFit/>
          </a:bodyPr>
          <a:lstStyle/>
          <a:p>
            <a:pPr algn="ctr"/>
            <a:r>
              <a:rPr lang="en-US" b="1" dirty="0" smtClean="0"/>
              <a:t>Exploded View Weir-Wall Contour-Matching PIT Tag Antenna</a:t>
            </a:r>
            <a:endParaRPr lang="en-US" sz="1400" dirty="0" smtClean="0"/>
          </a:p>
          <a:p>
            <a:pPr marL="285750" indent="-285750">
              <a:buFont typeface="Arial" panose="020B0604020202020204" pitchFamily="34" charset="0"/>
              <a:buChar char="•"/>
            </a:pPr>
            <a:r>
              <a:rPr lang="en-US" sz="1400" dirty="0" smtClean="0"/>
              <a:t>Shield and antenna to be delivered as one complete assembly.</a:t>
            </a:r>
          </a:p>
          <a:p>
            <a:pPr marL="285750" indent="-285750">
              <a:buFont typeface="Arial" panose="020B0604020202020204" pitchFamily="34" charset="0"/>
              <a:buChar char="•"/>
            </a:pPr>
            <a:r>
              <a:rPr lang="en-US" sz="1400" dirty="0"/>
              <a:t>Designed to copy existing overflow notch shape</a:t>
            </a:r>
            <a:r>
              <a:rPr lang="en-US" sz="1400" dirty="0" smtClean="0"/>
              <a:t>.</a:t>
            </a:r>
          </a:p>
          <a:p>
            <a:pPr marL="285750" indent="-285750">
              <a:buFont typeface="Arial" panose="020B0604020202020204" pitchFamily="34" charset="0"/>
              <a:buChar char="•"/>
            </a:pPr>
            <a:r>
              <a:rPr lang="en-US" sz="1400" dirty="0" smtClean="0"/>
              <a:t>Aluminum antenna shield mounted on square cut concrete to maintain weir water levels.</a:t>
            </a:r>
          </a:p>
          <a:p>
            <a:pPr marL="285750" indent="-285750">
              <a:buFont typeface="Arial" panose="020B0604020202020204" pitchFamily="34" charset="0"/>
              <a:buChar char="•"/>
            </a:pPr>
            <a:endParaRPr lang="en-US" sz="1400" dirty="0" smtClean="0"/>
          </a:p>
        </p:txBody>
      </p:sp>
      <p:cxnSp>
        <p:nvCxnSpPr>
          <p:cNvPr id="33" name="Straight Arrow Connector 32"/>
          <p:cNvCxnSpPr/>
          <p:nvPr/>
        </p:nvCxnSpPr>
        <p:spPr>
          <a:xfrm flipH="1">
            <a:off x="6934200" y="2279019"/>
            <a:ext cx="762000" cy="4310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628814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Mock up of John Day Overflow Weir at NOAA test facility in Pasco, WA</a:t>
            </a:r>
            <a:endParaRPr lang="en-US" dirty="0"/>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0121" y="1110575"/>
            <a:ext cx="5715000" cy="5509022"/>
          </a:xfrm>
          <a:prstGeom prst="rect">
            <a:avLst/>
          </a:prstGeom>
        </p:spPr>
      </p:pic>
      <p:cxnSp>
        <p:nvCxnSpPr>
          <p:cNvPr id="38" name="Straight Arrow Connector 37"/>
          <p:cNvCxnSpPr/>
          <p:nvPr/>
        </p:nvCxnSpPr>
        <p:spPr>
          <a:xfrm flipH="1" flipV="1">
            <a:off x="6972300" y="3657600"/>
            <a:ext cx="190500" cy="14478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flipV="1">
            <a:off x="4290022" y="4038600"/>
            <a:ext cx="658621" cy="102581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6477000" y="3352799"/>
            <a:ext cx="1905000" cy="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a:off x="4220384" y="3352799"/>
            <a:ext cx="1456516" cy="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5676900" y="3214300"/>
            <a:ext cx="1295400" cy="276999"/>
          </a:xfrm>
          <a:prstGeom prst="rect">
            <a:avLst/>
          </a:prstGeom>
          <a:noFill/>
        </p:spPr>
        <p:txBody>
          <a:bodyPr wrap="square" rtlCol="0">
            <a:spAutoFit/>
          </a:bodyPr>
          <a:lstStyle/>
          <a:p>
            <a:r>
              <a:rPr lang="en-US" sz="1200" dirty="0" smtClean="0">
                <a:solidFill>
                  <a:srgbClr val="FF0000"/>
                </a:solidFill>
              </a:rPr>
              <a:t>6 Ft span</a:t>
            </a:r>
            <a:endParaRPr lang="en-US" sz="1200" dirty="0">
              <a:solidFill>
                <a:srgbClr val="FF0000"/>
              </a:solidFill>
            </a:endParaRPr>
          </a:p>
        </p:txBody>
      </p:sp>
      <p:sp>
        <p:nvSpPr>
          <p:cNvPr id="50" name="TextBox 49"/>
          <p:cNvSpPr txBox="1"/>
          <p:nvPr/>
        </p:nvSpPr>
        <p:spPr>
          <a:xfrm>
            <a:off x="4650379" y="5064412"/>
            <a:ext cx="1367242" cy="646331"/>
          </a:xfrm>
          <a:prstGeom prst="rect">
            <a:avLst/>
          </a:prstGeom>
          <a:noFill/>
        </p:spPr>
        <p:txBody>
          <a:bodyPr wrap="square" rtlCol="0">
            <a:spAutoFit/>
          </a:bodyPr>
          <a:lstStyle/>
          <a:p>
            <a:r>
              <a:rPr lang="en-US" sz="1200" dirty="0" smtClean="0"/>
              <a:t>Ground wire attached to rebar in side top of weir</a:t>
            </a:r>
            <a:endParaRPr lang="en-US" sz="1200" dirty="0"/>
          </a:p>
        </p:txBody>
      </p:sp>
      <p:sp>
        <p:nvSpPr>
          <p:cNvPr id="51" name="TextBox 50"/>
          <p:cNvSpPr txBox="1"/>
          <p:nvPr/>
        </p:nvSpPr>
        <p:spPr>
          <a:xfrm>
            <a:off x="6210300" y="5141921"/>
            <a:ext cx="1524000" cy="276999"/>
          </a:xfrm>
          <a:prstGeom prst="rect">
            <a:avLst/>
          </a:prstGeom>
          <a:noFill/>
        </p:spPr>
        <p:txBody>
          <a:bodyPr wrap="square" rtlCol="0">
            <a:spAutoFit/>
          </a:bodyPr>
          <a:lstStyle/>
          <a:p>
            <a:r>
              <a:rPr lang="en-US" sz="1200" dirty="0" smtClean="0"/>
              <a:t>Top of overflow weir</a:t>
            </a:r>
            <a:endParaRPr lang="en-US" sz="1200" dirty="0"/>
          </a:p>
        </p:txBody>
      </p:sp>
      <p:sp>
        <p:nvSpPr>
          <p:cNvPr id="52" name="TextBox 51"/>
          <p:cNvSpPr txBox="1"/>
          <p:nvPr/>
        </p:nvSpPr>
        <p:spPr>
          <a:xfrm>
            <a:off x="393154" y="1147864"/>
            <a:ext cx="2570130" cy="4308872"/>
          </a:xfrm>
          <a:prstGeom prst="rect">
            <a:avLst/>
          </a:prstGeom>
          <a:noFill/>
        </p:spPr>
        <p:txBody>
          <a:bodyPr wrap="square" rtlCol="0">
            <a:spAutoFit/>
          </a:bodyPr>
          <a:lstStyle/>
          <a:p>
            <a:pPr marL="285750" indent="-285750">
              <a:buFont typeface="Arial" panose="020B0604020202020204" pitchFamily="34" charset="0"/>
              <a:buChar char="•"/>
            </a:pPr>
            <a:r>
              <a:rPr lang="en-US" sz="2000" i="1" dirty="0" smtClean="0"/>
              <a:t>A mock weir wall was constructed to simulate a portion of the John Day ladder dimensions. </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sz="2000" i="1" dirty="0" smtClean="0"/>
              <a:t>Rebar was installed under the overflow cap and adjacent wall to simulate the construction of the real ladder walls.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cxnSp>
        <p:nvCxnSpPr>
          <p:cNvPr id="57" name="Straight Arrow Connector 56"/>
          <p:cNvCxnSpPr/>
          <p:nvPr/>
        </p:nvCxnSpPr>
        <p:spPr>
          <a:xfrm flipH="1" flipV="1">
            <a:off x="3733800" y="3962400"/>
            <a:ext cx="55171" cy="117952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3514440" y="5125406"/>
            <a:ext cx="549061" cy="276999"/>
          </a:xfrm>
          <a:prstGeom prst="rect">
            <a:avLst/>
          </a:prstGeom>
          <a:noFill/>
        </p:spPr>
        <p:txBody>
          <a:bodyPr wrap="none" rtlCol="0">
            <a:spAutoFit/>
          </a:bodyPr>
          <a:lstStyle/>
          <a:p>
            <a:r>
              <a:rPr lang="en-US" sz="1200" dirty="0" smtClean="0"/>
              <a:t>Rebar</a:t>
            </a:r>
            <a:endParaRPr lang="en-US" sz="1200" dirty="0"/>
          </a:p>
        </p:txBody>
      </p:sp>
    </p:spTree>
    <p:extLst>
      <p:ext uri="{BB962C8B-B14F-4D97-AF65-F5344CB8AC3E}">
        <p14:creationId xmlns:p14="http://schemas.microsoft.com/office/powerpoint/2010/main" val="365426273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Water Detection Efficiency Testing of Overflow Antenna</a:t>
            </a:r>
            <a:endParaRPr lang="en-US" dirty="0"/>
          </a:p>
        </p:txBody>
      </p:sp>
      <p:sp>
        <p:nvSpPr>
          <p:cNvPr id="5" name="TextBox 4"/>
          <p:cNvSpPr txBox="1"/>
          <p:nvPr/>
        </p:nvSpPr>
        <p:spPr>
          <a:xfrm>
            <a:off x="228600" y="990600"/>
            <a:ext cx="1752600" cy="4247317"/>
          </a:xfrm>
          <a:prstGeom prst="rect">
            <a:avLst/>
          </a:prstGeom>
          <a:noFill/>
        </p:spPr>
        <p:txBody>
          <a:bodyPr wrap="square" rtlCol="0">
            <a:spAutoFit/>
          </a:bodyPr>
          <a:lstStyle/>
          <a:p>
            <a:r>
              <a:rPr lang="en-US" i="1" dirty="0" smtClean="0"/>
              <a:t>Due to the limitations of the water pumps, the raceway had to be filled and then dumped to simulate 12 inches of water over the antenna. 12 inches is the  criteria for ladder operation.</a:t>
            </a:r>
            <a:endParaRPr lang="en-US" i="1" dirty="0"/>
          </a:p>
        </p:txBody>
      </p:sp>
      <p:sp>
        <p:nvSpPr>
          <p:cNvPr id="6" name="TextBox 5"/>
          <p:cNvSpPr txBox="1"/>
          <p:nvPr/>
        </p:nvSpPr>
        <p:spPr>
          <a:xfrm>
            <a:off x="3276600" y="2286000"/>
            <a:ext cx="4381499" cy="1477328"/>
          </a:xfrm>
          <a:prstGeom prst="rect">
            <a:avLst/>
          </a:prstGeom>
          <a:noFill/>
        </p:spPr>
        <p:txBody>
          <a:bodyPr wrap="square" rtlCol="0">
            <a:spAutoFit/>
          </a:bodyPr>
          <a:lstStyle/>
          <a:p>
            <a:r>
              <a:rPr lang="en-US" dirty="0" smtClean="0"/>
              <a:t>Video of read range testing on the prototype overflow antenna was removed from this frame to make this PowerPoint presentation eligible for email transfer. Contact PTAGIS if you would like to see this video.</a:t>
            </a:r>
            <a:endParaRPr lang="en-US" dirty="0"/>
          </a:p>
        </p:txBody>
      </p:sp>
    </p:spTree>
    <p:extLst>
      <p:ext uri="{BB962C8B-B14F-4D97-AF65-F5344CB8AC3E}">
        <p14:creationId xmlns:p14="http://schemas.microsoft.com/office/powerpoint/2010/main" val="3939143338"/>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689" y="1929599"/>
            <a:ext cx="8458200" cy="4554005"/>
          </a:xfrm>
          <a:prstGeom prst="rect">
            <a:avLst/>
          </a:prstGeom>
        </p:spPr>
      </p:pic>
      <p:sp>
        <p:nvSpPr>
          <p:cNvPr id="6" name="TextBox 5"/>
          <p:cNvSpPr txBox="1"/>
          <p:nvPr/>
        </p:nvSpPr>
        <p:spPr>
          <a:xfrm>
            <a:off x="7215108" y="1697177"/>
            <a:ext cx="1835759" cy="369332"/>
          </a:xfrm>
          <a:prstGeom prst="rect">
            <a:avLst/>
          </a:prstGeom>
          <a:noFill/>
        </p:spPr>
        <p:txBody>
          <a:bodyPr wrap="none" rtlCol="0">
            <a:spAutoFit/>
          </a:bodyPr>
          <a:lstStyle/>
          <a:p>
            <a:pPr algn="ctr"/>
            <a:r>
              <a:rPr lang="en-US" dirty="0" smtClean="0"/>
              <a:t>Aluminum Shield</a:t>
            </a:r>
            <a:endParaRPr lang="en-US" sz="1400" dirty="0"/>
          </a:p>
        </p:txBody>
      </p:sp>
      <p:sp>
        <p:nvSpPr>
          <p:cNvPr id="7" name="TextBox 6"/>
          <p:cNvSpPr txBox="1"/>
          <p:nvPr/>
        </p:nvSpPr>
        <p:spPr>
          <a:xfrm>
            <a:off x="107317" y="5105400"/>
            <a:ext cx="1876283" cy="369332"/>
          </a:xfrm>
          <a:prstGeom prst="rect">
            <a:avLst/>
          </a:prstGeom>
          <a:noFill/>
        </p:spPr>
        <p:txBody>
          <a:bodyPr wrap="none" rtlCol="0">
            <a:spAutoFit/>
          </a:bodyPr>
          <a:lstStyle/>
          <a:p>
            <a:pPr algn="ctr"/>
            <a:r>
              <a:rPr lang="en-US" dirty="0" smtClean="0"/>
              <a:t>Electronics Cavity</a:t>
            </a:r>
            <a:endParaRPr lang="en-US" sz="1400" dirty="0"/>
          </a:p>
        </p:txBody>
      </p:sp>
      <p:sp>
        <p:nvSpPr>
          <p:cNvPr id="8" name="TextBox 7"/>
          <p:cNvSpPr txBox="1"/>
          <p:nvPr/>
        </p:nvSpPr>
        <p:spPr>
          <a:xfrm>
            <a:off x="5486400" y="863024"/>
            <a:ext cx="1922321" cy="584775"/>
          </a:xfrm>
          <a:prstGeom prst="rect">
            <a:avLst/>
          </a:prstGeom>
          <a:noFill/>
        </p:spPr>
        <p:txBody>
          <a:bodyPr wrap="none" rtlCol="0">
            <a:spAutoFit/>
          </a:bodyPr>
          <a:lstStyle/>
          <a:p>
            <a:pPr algn="ctr"/>
            <a:r>
              <a:rPr lang="en-US" dirty="0" smtClean="0"/>
              <a:t>Outer Shell</a:t>
            </a:r>
          </a:p>
          <a:p>
            <a:pPr algn="ctr"/>
            <a:r>
              <a:rPr lang="en-US" sz="1400" dirty="0" smtClean="0"/>
              <a:t>(Embedded ferrite tiles)</a:t>
            </a:r>
            <a:endParaRPr lang="en-US" sz="1400" dirty="0"/>
          </a:p>
        </p:txBody>
      </p:sp>
      <p:sp>
        <p:nvSpPr>
          <p:cNvPr id="9" name="TextBox 8"/>
          <p:cNvSpPr txBox="1"/>
          <p:nvPr/>
        </p:nvSpPr>
        <p:spPr>
          <a:xfrm>
            <a:off x="228792" y="1826624"/>
            <a:ext cx="2018246" cy="584775"/>
          </a:xfrm>
          <a:prstGeom prst="rect">
            <a:avLst/>
          </a:prstGeom>
          <a:noFill/>
        </p:spPr>
        <p:txBody>
          <a:bodyPr wrap="none" rtlCol="0">
            <a:spAutoFit/>
          </a:bodyPr>
          <a:lstStyle/>
          <a:p>
            <a:pPr algn="ctr"/>
            <a:r>
              <a:rPr lang="en-US" dirty="0" smtClean="0"/>
              <a:t>Inner Shell</a:t>
            </a:r>
          </a:p>
          <a:p>
            <a:pPr algn="ctr"/>
            <a:r>
              <a:rPr lang="en-US" sz="1400" dirty="0" smtClean="0"/>
              <a:t>(Embedded antenna coil)</a:t>
            </a:r>
            <a:endParaRPr lang="en-US" sz="1400" dirty="0"/>
          </a:p>
        </p:txBody>
      </p:sp>
      <p:cxnSp>
        <p:nvCxnSpPr>
          <p:cNvPr id="11" name="Straight Arrow Connector 10"/>
          <p:cNvCxnSpPr/>
          <p:nvPr/>
        </p:nvCxnSpPr>
        <p:spPr>
          <a:xfrm flipV="1">
            <a:off x="933975" y="4110538"/>
            <a:ext cx="513825" cy="9186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524000" y="2411399"/>
            <a:ext cx="1066800" cy="6307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4707468" y="1447800"/>
            <a:ext cx="1166059" cy="9635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6" idx="2"/>
          </p:cNvCxnSpPr>
          <p:nvPr/>
        </p:nvCxnSpPr>
        <p:spPr>
          <a:xfrm flipH="1">
            <a:off x="7404669" y="2066509"/>
            <a:ext cx="728319" cy="5242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627846" y="1848096"/>
            <a:ext cx="1281633" cy="369332"/>
          </a:xfrm>
          <a:prstGeom prst="rect">
            <a:avLst/>
          </a:prstGeom>
          <a:noFill/>
        </p:spPr>
        <p:txBody>
          <a:bodyPr wrap="none" rtlCol="0">
            <a:spAutoFit/>
          </a:bodyPr>
          <a:lstStyle/>
          <a:p>
            <a:pPr algn="ctr"/>
            <a:r>
              <a:rPr lang="en-US" dirty="0" smtClean="0"/>
              <a:t>Ferrite Tiles</a:t>
            </a:r>
            <a:endParaRPr lang="en-US" sz="1400" dirty="0"/>
          </a:p>
        </p:txBody>
      </p:sp>
      <p:cxnSp>
        <p:nvCxnSpPr>
          <p:cNvPr id="26" name="Straight Arrow Connector 25"/>
          <p:cNvCxnSpPr/>
          <p:nvPr/>
        </p:nvCxnSpPr>
        <p:spPr>
          <a:xfrm>
            <a:off x="3285086" y="2217428"/>
            <a:ext cx="423556" cy="6019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11511" y="277722"/>
            <a:ext cx="5146289" cy="1446550"/>
          </a:xfrm>
          <a:prstGeom prst="rect">
            <a:avLst/>
          </a:prstGeom>
          <a:noFill/>
        </p:spPr>
        <p:txBody>
          <a:bodyPr wrap="square" rtlCol="0">
            <a:spAutoFit/>
          </a:bodyPr>
          <a:lstStyle/>
          <a:p>
            <a:pPr algn="ctr"/>
            <a:r>
              <a:rPr lang="en-US" b="1" dirty="0" smtClean="0"/>
              <a:t>Orifice PIT Tag Antenna</a:t>
            </a:r>
          </a:p>
          <a:p>
            <a:pPr marL="285750" indent="-285750">
              <a:buFont typeface="Arial" panose="020B0604020202020204" pitchFamily="34" charset="0"/>
              <a:buChar char="•"/>
            </a:pPr>
            <a:r>
              <a:rPr lang="en-US" sz="1400" dirty="0" smtClean="0"/>
              <a:t>Shield </a:t>
            </a:r>
            <a:r>
              <a:rPr lang="en-US" sz="1400" dirty="0"/>
              <a:t>and antenna to be delivered as one complete assembly.</a:t>
            </a:r>
          </a:p>
          <a:p>
            <a:pPr marL="285750" indent="-285750">
              <a:buFont typeface="Arial" panose="020B0604020202020204" pitchFamily="34" charset="0"/>
              <a:buChar char="•"/>
            </a:pPr>
            <a:r>
              <a:rPr lang="en-US" sz="1400" dirty="0"/>
              <a:t>Designed to fit within existing orifice </a:t>
            </a:r>
            <a:r>
              <a:rPr lang="en-US" sz="1400" dirty="0" smtClean="0"/>
              <a:t>chamfers</a:t>
            </a:r>
          </a:p>
          <a:p>
            <a:pPr marL="285750" indent="-285750">
              <a:buFont typeface="Arial" panose="020B0604020202020204" pitchFamily="34" charset="0"/>
              <a:buChar char="•"/>
            </a:pPr>
            <a:r>
              <a:rPr lang="en-US" sz="1400" dirty="0" smtClean="0"/>
              <a:t>Bottom inset flush to floor for lamprey passage and minimal hydraulic disruption</a:t>
            </a:r>
          </a:p>
          <a:p>
            <a:pPr marL="285750" indent="-285750">
              <a:buFont typeface="Arial" panose="020B0604020202020204" pitchFamily="34" charset="0"/>
              <a:buChar char="•"/>
            </a:pPr>
            <a:r>
              <a:rPr lang="en-US" sz="1400" dirty="0" smtClean="0"/>
              <a:t>Orifice dimensions unchanged</a:t>
            </a:r>
            <a:endParaRPr lang="en-US" sz="1400" dirty="0"/>
          </a:p>
        </p:txBody>
      </p:sp>
    </p:spTree>
    <p:extLst>
      <p:ext uri="{BB962C8B-B14F-4D97-AF65-F5344CB8AC3E}">
        <p14:creationId xmlns:p14="http://schemas.microsoft.com/office/powerpoint/2010/main" val="282179034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a:t>
            </a:r>
            <a:r>
              <a:rPr lang="en-US" dirty="0" smtClean="0"/>
              <a:t>Orifice </a:t>
            </a:r>
            <a:r>
              <a:rPr lang="en-US" dirty="0"/>
              <a:t>Antenna </a:t>
            </a:r>
            <a:r>
              <a:rPr lang="en-US" dirty="0" smtClean="0"/>
              <a:t>Design</a:t>
            </a:r>
            <a:endParaRPr lang="en-US" dirty="0"/>
          </a:p>
        </p:txBody>
      </p:sp>
      <p:sp>
        <p:nvSpPr>
          <p:cNvPr id="4" name="TextBox 3"/>
          <p:cNvSpPr txBox="1"/>
          <p:nvPr/>
        </p:nvSpPr>
        <p:spPr>
          <a:xfrm>
            <a:off x="381000" y="1066800"/>
            <a:ext cx="8305800" cy="4909036"/>
          </a:xfrm>
          <a:prstGeom prst="rect">
            <a:avLst/>
          </a:prstGeom>
          <a:noFill/>
        </p:spPr>
        <p:txBody>
          <a:bodyPr wrap="square" rtlCol="0">
            <a:spAutoFit/>
          </a:bodyPr>
          <a:lstStyle/>
          <a:p>
            <a:r>
              <a:rPr lang="en-US" sz="2400" i="1" dirty="0"/>
              <a:t>Antenna </a:t>
            </a:r>
            <a:r>
              <a:rPr lang="en-US" sz="2400" i="1" dirty="0" smtClean="0"/>
              <a:t>Benefits</a:t>
            </a:r>
            <a:r>
              <a:rPr lang="en-US" sz="2400" i="1" dirty="0"/>
              <a:t>:</a:t>
            </a:r>
          </a:p>
          <a:p>
            <a:pPr marL="285750" indent="-285750">
              <a:buFont typeface="Arial" panose="020B0604020202020204" pitchFamily="34" charset="0"/>
              <a:buChar char="•"/>
            </a:pPr>
            <a:endParaRPr lang="en-US" sz="1100" i="1" dirty="0"/>
          </a:p>
          <a:p>
            <a:pPr marL="742950" lvl="2" indent="-285750">
              <a:buFont typeface="Arial" panose="020B0604020202020204" pitchFamily="34" charset="0"/>
              <a:buChar char="•"/>
            </a:pPr>
            <a:r>
              <a:rPr lang="en-US" i="1" dirty="0"/>
              <a:t>Antenna is a Ferrite Tile Thin Body Flat-Plate design.</a:t>
            </a:r>
          </a:p>
          <a:p>
            <a:pPr marL="742950" lvl="2" indent="-285750">
              <a:buFont typeface="Arial" panose="020B0604020202020204" pitchFamily="34" charset="0"/>
              <a:buChar char="•"/>
            </a:pPr>
            <a:endParaRPr lang="en-US" sz="1400" i="1" dirty="0" smtClean="0"/>
          </a:p>
          <a:p>
            <a:pPr marL="742950" lvl="2" indent="-285750">
              <a:buFont typeface="Arial" panose="020B0604020202020204" pitchFamily="34" charset="0"/>
              <a:buChar char="•"/>
            </a:pPr>
            <a:r>
              <a:rPr lang="en-US" i="1" dirty="0" smtClean="0"/>
              <a:t>The antenna is approximately </a:t>
            </a:r>
            <a:r>
              <a:rPr lang="en-US" i="1" dirty="0"/>
              <a:t>2 inches total thickness. </a:t>
            </a:r>
            <a:endParaRPr lang="en-US" i="1" dirty="0" smtClean="0"/>
          </a:p>
          <a:p>
            <a:pPr marL="457200" lvl="2"/>
            <a:endParaRPr lang="en-US" sz="1400" i="1" dirty="0"/>
          </a:p>
          <a:p>
            <a:pPr marL="742950" lvl="2" indent="-285750">
              <a:buFont typeface="Arial" panose="020B0604020202020204" pitchFamily="34" charset="0"/>
              <a:buChar char="•"/>
            </a:pPr>
            <a:r>
              <a:rPr lang="en-US" i="1" dirty="0"/>
              <a:t>Antenna </a:t>
            </a:r>
            <a:r>
              <a:rPr lang="en-US" i="1" dirty="0" smtClean="0"/>
              <a:t>maintains the existing 20.75” high x 22” wide orifice dimensions.</a:t>
            </a:r>
          </a:p>
          <a:p>
            <a:pPr marL="457200" lvl="2"/>
            <a:endParaRPr lang="en-US" sz="1400" i="1" dirty="0"/>
          </a:p>
          <a:p>
            <a:pPr marL="742950" lvl="2" indent="-285750">
              <a:buFont typeface="Arial" panose="020B0604020202020204" pitchFamily="34" charset="0"/>
              <a:buChar char="•"/>
            </a:pPr>
            <a:r>
              <a:rPr lang="en-US" i="1" dirty="0" smtClean="0"/>
              <a:t>Ease of installation.  Inserted bolt on design.</a:t>
            </a:r>
          </a:p>
          <a:p>
            <a:pPr lvl="1"/>
            <a:endParaRPr lang="en-US" sz="1400" i="1" dirty="0" smtClean="0"/>
          </a:p>
          <a:p>
            <a:pPr marL="742950" lvl="1" indent="-285750">
              <a:buFont typeface="Arial" panose="020B0604020202020204" pitchFamily="34" charset="0"/>
              <a:buChar char="•"/>
            </a:pPr>
            <a:r>
              <a:rPr lang="en-US" i="1" dirty="0" smtClean="0"/>
              <a:t>Antenna </a:t>
            </a:r>
            <a:r>
              <a:rPr lang="en-US" i="1" dirty="0"/>
              <a:t>and shield are pre-fabricated and are designed to </a:t>
            </a:r>
            <a:r>
              <a:rPr lang="en-US" i="1" dirty="0" smtClean="0"/>
              <a:t>bolt </a:t>
            </a:r>
            <a:r>
              <a:rPr lang="en-US" i="1" dirty="0"/>
              <a:t>in </a:t>
            </a:r>
            <a:r>
              <a:rPr lang="en-US" i="1" dirty="0" smtClean="0"/>
              <a:t>place.</a:t>
            </a:r>
            <a:endParaRPr lang="en-US" i="1" dirty="0"/>
          </a:p>
          <a:p>
            <a:pPr lvl="1"/>
            <a:endParaRPr lang="en-US" sz="1400" i="1" dirty="0"/>
          </a:p>
          <a:p>
            <a:pPr marL="742950" lvl="1" indent="-285750">
              <a:buFont typeface="Arial" panose="020B0604020202020204" pitchFamily="34" charset="0"/>
              <a:buChar char="•"/>
            </a:pPr>
            <a:r>
              <a:rPr lang="en-US" i="1" dirty="0"/>
              <a:t>Projected detection efficiencies near 100%.</a:t>
            </a:r>
          </a:p>
          <a:p>
            <a:pPr marL="742950" lvl="1" indent="-285750">
              <a:buFont typeface="Arial" panose="020B0604020202020204" pitchFamily="34" charset="0"/>
              <a:buChar char="•"/>
            </a:pPr>
            <a:endParaRPr lang="en-US" sz="1400" i="1" dirty="0"/>
          </a:p>
          <a:p>
            <a:pPr marL="742950" lvl="1" indent="-285750">
              <a:buFont typeface="Arial" panose="020B0604020202020204" pitchFamily="34" charset="0"/>
              <a:buChar char="•"/>
            </a:pPr>
            <a:r>
              <a:rPr lang="en-US" i="1" dirty="0"/>
              <a:t>Minimal hydraulic disruption</a:t>
            </a:r>
            <a:r>
              <a:rPr lang="en-US" i="1" dirty="0" smtClean="0"/>
              <a:t>.</a:t>
            </a:r>
          </a:p>
          <a:p>
            <a:pPr lvl="1"/>
            <a:endParaRPr lang="en-US" sz="1400" i="1" dirty="0" smtClean="0"/>
          </a:p>
          <a:p>
            <a:pPr marL="742950" lvl="1" indent="-285750">
              <a:buFont typeface="Arial" panose="020B0604020202020204" pitchFamily="34" charset="0"/>
              <a:buChar char="•"/>
            </a:pPr>
            <a:r>
              <a:rPr lang="en-US" i="1" dirty="0" smtClean="0"/>
              <a:t>Only </a:t>
            </a:r>
            <a:r>
              <a:rPr lang="en-US" i="1" dirty="0"/>
              <a:t>two weir walls will need be to outfitted per ladder.</a:t>
            </a:r>
          </a:p>
          <a:p>
            <a:pPr marL="742950" lvl="1"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02091360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PIT tag Installation and Equipment Costs for the John Day South Ladder </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559915977"/>
              </p:ext>
            </p:extLst>
          </p:nvPr>
        </p:nvGraphicFramePr>
        <p:xfrm>
          <a:off x="466725" y="1209675"/>
          <a:ext cx="8104188" cy="4814888"/>
        </p:xfrm>
        <a:graphic>
          <a:graphicData uri="http://schemas.openxmlformats.org/presentationml/2006/ole">
            <mc:AlternateContent xmlns:mc="http://schemas.openxmlformats.org/markup-compatibility/2006">
              <mc:Choice xmlns:v="urn:schemas-microsoft-com:vml" Requires="v">
                <p:oleObj spid="_x0000_s1151" name="Document" r:id="rId4" imgW="5956042" imgH="3541279" progId="Word.Document.12">
                  <p:embed/>
                </p:oleObj>
              </mc:Choice>
              <mc:Fallback>
                <p:oleObj name="Document" r:id="rId4" imgW="5956042" imgH="3541279" progId="Word.Document.12">
                  <p:embed/>
                  <p:pic>
                    <p:nvPicPr>
                      <p:cNvPr id="0" name=""/>
                      <p:cNvPicPr/>
                      <p:nvPr/>
                    </p:nvPicPr>
                    <p:blipFill>
                      <a:blip r:embed="rId5"/>
                      <a:stretch>
                        <a:fillRect/>
                      </a:stretch>
                    </p:blipFill>
                    <p:spPr>
                      <a:xfrm>
                        <a:off x="466725" y="1209675"/>
                        <a:ext cx="8104188" cy="4814888"/>
                      </a:xfrm>
                      <a:prstGeom prst="rect">
                        <a:avLst/>
                      </a:prstGeom>
                    </p:spPr>
                  </p:pic>
                </p:oleObj>
              </mc:Fallback>
            </mc:AlternateContent>
          </a:graphicData>
        </a:graphic>
      </p:graphicFrame>
      <p:sp>
        <p:nvSpPr>
          <p:cNvPr id="3" name="TextBox 2"/>
          <p:cNvSpPr txBox="1"/>
          <p:nvPr/>
        </p:nvSpPr>
        <p:spPr>
          <a:xfrm>
            <a:off x="349155" y="6034744"/>
            <a:ext cx="8490045" cy="400110"/>
          </a:xfrm>
          <a:prstGeom prst="rect">
            <a:avLst/>
          </a:prstGeom>
          <a:noFill/>
        </p:spPr>
        <p:txBody>
          <a:bodyPr wrap="square" rtlCol="0">
            <a:spAutoFit/>
          </a:bodyPr>
          <a:lstStyle/>
          <a:p>
            <a:r>
              <a:rPr lang="en-US" sz="2000" b="1" dirty="0" smtClean="0">
                <a:solidFill>
                  <a:schemeClr val="bg1"/>
                </a:solidFill>
              </a:rPr>
              <a:t>Note: Estimate does not include any projected COE engineering support costs. </a:t>
            </a:r>
            <a:endParaRPr lang="en-US" sz="2000" b="1" dirty="0">
              <a:solidFill>
                <a:schemeClr val="bg1"/>
              </a:solidFill>
            </a:endParaRPr>
          </a:p>
        </p:txBody>
      </p:sp>
    </p:spTree>
    <p:extLst>
      <p:ext uri="{BB962C8B-B14F-4D97-AF65-F5344CB8AC3E}">
        <p14:creationId xmlns:p14="http://schemas.microsoft.com/office/powerpoint/2010/main" val="356230807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PIT tag Installation and Equipment Costs for the John Day </a:t>
            </a:r>
            <a:r>
              <a:rPr lang="en-US" dirty="0" smtClean="0"/>
              <a:t>North Ladder </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716433848"/>
              </p:ext>
            </p:extLst>
          </p:nvPr>
        </p:nvGraphicFramePr>
        <p:xfrm>
          <a:off x="466725" y="1209675"/>
          <a:ext cx="7772400" cy="4564063"/>
        </p:xfrm>
        <a:graphic>
          <a:graphicData uri="http://schemas.openxmlformats.org/presentationml/2006/ole">
            <mc:AlternateContent xmlns:mc="http://schemas.openxmlformats.org/markup-compatibility/2006">
              <mc:Choice xmlns:v="urn:schemas-microsoft-com:vml" Requires="v">
                <p:oleObj spid="_x0000_s2173" name="Document" r:id="rId3" imgW="5956042" imgH="3552478" progId="Word.Document.12">
                  <p:embed/>
                </p:oleObj>
              </mc:Choice>
              <mc:Fallback>
                <p:oleObj name="Document" r:id="rId3" imgW="5956042" imgH="3552478" progId="Word.Document.12">
                  <p:embed/>
                  <p:pic>
                    <p:nvPicPr>
                      <p:cNvPr id="0" name=""/>
                      <p:cNvPicPr/>
                      <p:nvPr/>
                    </p:nvPicPr>
                    <p:blipFill>
                      <a:blip r:embed="rId4"/>
                      <a:stretch>
                        <a:fillRect/>
                      </a:stretch>
                    </p:blipFill>
                    <p:spPr>
                      <a:xfrm>
                        <a:off x="466725" y="1209675"/>
                        <a:ext cx="7772400" cy="4564063"/>
                      </a:xfrm>
                      <a:prstGeom prst="rect">
                        <a:avLst/>
                      </a:prstGeom>
                    </p:spPr>
                  </p:pic>
                </p:oleObj>
              </mc:Fallback>
            </mc:AlternateContent>
          </a:graphicData>
        </a:graphic>
      </p:graphicFrame>
      <p:sp>
        <p:nvSpPr>
          <p:cNvPr id="4" name="TextBox 3"/>
          <p:cNvSpPr txBox="1"/>
          <p:nvPr/>
        </p:nvSpPr>
        <p:spPr>
          <a:xfrm>
            <a:off x="381000" y="5879068"/>
            <a:ext cx="8382000" cy="400110"/>
          </a:xfrm>
          <a:prstGeom prst="rect">
            <a:avLst/>
          </a:prstGeom>
          <a:noFill/>
        </p:spPr>
        <p:txBody>
          <a:bodyPr wrap="square" rtlCol="0">
            <a:spAutoFit/>
          </a:bodyPr>
          <a:lstStyle/>
          <a:p>
            <a:r>
              <a:rPr lang="en-US" sz="2000" b="1" dirty="0">
                <a:solidFill>
                  <a:schemeClr val="bg1"/>
                </a:solidFill>
              </a:rPr>
              <a:t>Note: E</a:t>
            </a:r>
            <a:r>
              <a:rPr lang="en-US" sz="2000" b="1" dirty="0" smtClean="0">
                <a:solidFill>
                  <a:schemeClr val="bg1"/>
                </a:solidFill>
              </a:rPr>
              <a:t>stimate </a:t>
            </a:r>
            <a:r>
              <a:rPr lang="en-US" sz="2000" b="1" dirty="0">
                <a:solidFill>
                  <a:schemeClr val="bg1"/>
                </a:solidFill>
              </a:rPr>
              <a:t>does not include any projected COE engineering support costs. </a:t>
            </a:r>
          </a:p>
        </p:txBody>
      </p:sp>
    </p:spTree>
    <p:extLst>
      <p:ext uri="{BB962C8B-B14F-4D97-AF65-F5344CB8AC3E}">
        <p14:creationId xmlns:p14="http://schemas.microsoft.com/office/powerpoint/2010/main" val="281565445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13" y="228600"/>
            <a:ext cx="7789829" cy="358379"/>
          </a:xfrm>
        </p:spPr>
        <p:txBody>
          <a:bodyPr>
            <a:normAutofit fontScale="90000"/>
          </a:bodyPr>
          <a:lstStyle/>
          <a:p>
            <a:r>
              <a:rPr lang="en-US" dirty="0" smtClean="0"/>
              <a:t>Projected Total Cost of Installation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925163185"/>
              </p:ext>
            </p:extLst>
          </p:nvPr>
        </p:nvGraphicFramePr>
        <p:xfrm>
          <a:off x="152400" y="592138"/>
          <a:ext cx="8758238" cy="4535487"/>
        </p:xfrm>
        <a:graphic>
          <a:graphicData uri="http://schemas.openxmlformats.org/presentationml/2006/ole">
            <mc:AlternateContent xmlns:mc="http://schemas.openxmlformats.org/markup-compatibility/2006">
              <mc:Choice xmlns:v="urn:schemas-microsoft-com:vml" Requires="v">
                <p:oleObj spid="_x0000_s3196" name="Document" r:id="rId4" imgW="6445400" imgH="3335731" progId="Word.Document.12">
                  <p:embed/>
                </p:oleObj>
              </mc:Choice>
              <mc:Fallback>
                <p:oleObj name="Document" r:id="rId4" imgW="6445400" imgH="3335731" progId="Word.Document.12">
                  <p:embed/>
                  <p:pic>
                    <p:nvPicPr>
                      <p:cNvPr id="0" name=""/>
                      <p:cNvPicPr/>
                      <p:nvPr/>
                    </p:nvPicPr>
                    <p:blipFill>
                      <a:blip r:embed="rId5"/>
                      <a:stretch>
                        <a:fillRect/>
                      </a:stretch>
                    </p:blipFill>
                    <p:spPr>
                      <a:xfrm>
                        <a:off x="152400" y="592138"/>
                        <a:ext cx="8758238" cy="4535487"/>
                      </a:xfrm>
                      <a:prstGeom prst="rect">
                        <a:avLst/>
                      </a:prstGeom>
                    </p:spPr>
                  </p:pic>
                </p:oleObj>
              </mc:Fallback>
            </mc:AlternateContent>
          </a:graphicData>
        </a:graphic>
      </p:graphicFrame>
      <p:sp>
        <p:nvSpPr>
          <p:cNvPr id="5" name="TextBox 4"/>
          <p:cNvSpPr txBox="1"/>
          <p:nvPr/>
        </p:nvSpPr>
        <p:spPr>
          <a:xfrm>
            <a:off x="152400" y="2514600"/>
            <a:ext cx="8763000" cy="4008790"/>
          </a:xfrm>
          <a:prstGeom prst="rect">
            <a:avLst/>
          </a:prstGeom>
          <a:noFill/>
        </p:spPr>
        <p:txBody>
          <a:bodyPr wrap="square" rtlCol="0">
            <a:spAutoFit/>
          </a:bodyPr>
          <a:lstStyle/>
          <a:p>
            <a:endParaRPr lang="en-US" sz="2200" i="1" dirty="0" smtClean="0"/>
          </a:p>
          <a:p>
            <a:r>
              <a:rPr lang="en-US" sz="2200" i="1" dirty="0" smtClean="0"/>
              <a:t>Possible cost reductions based on several installation factors.</a:t>
            </a:r>
          </a:p>
          <a:p>
            <a:pPr marL="742950" lvl="1" indent="-285750">
              <a:buFont typeface="Arial" panose="020B0604020202020204" pitchFamily="34" charset="0"/>
              <a:buChar char="•"/>
            </a:pPr>
            <a:endParaRPr lang="en-US" sz="1050" i="1" dirty="0" smtClean="0"/>
          </a:p>
          <a:p>
            <a:pPr marL="742950" lvl="1" indent="-285750">
              <a:buFont typeface="Arial" panose="020B0604020202020204" pitchFamily="34" charset="0"/>
              <a:buChar char="•"/>
            </a:pPr>
            <a:r>
              <a:rPr lang="en-US" sz="2200" i="1" dirty="0" smtClean="0"/>
              <a:t>If space </a:t>
            </a:r>
            <a:r>
              <a:rPr lang="en-US" sz="2200" i="1" dirty="0"/>
              <a:t>within </a:t>
            </a:r>
            <a:r>
              <a:rPr lang="en-US" sz="2200" i="1" dirty="0" smtClean="0"/>
              <a:t>an existing </a:t>
            </a:r>
            <a:r>
              <a:rPr lang="en-US" sz="2200" i="1" dirty="0"/>
              <a:t>facility </a:t>
            </a:r>
            <a:r>
              <a:rPr lang="en-US" sz="2200" i="1" dirty="0" smtClean="0"/>
              <a:t>can be allocated for </a:t>
            </a:r>
            <a:r>
              <a:rPr lang="en-US" sz="2200" i="1" dirty="0"/>
              <a:t>PIT Tag </a:t>
            </a:r>
            <a:r>
              <a:rPr lang="en-US" sz="2200" i="1" dirty="0" smtClean="0"/>
              <a:t>Rooms the cost of purchasing free standing buildings would be eliminated.</a:t>
            </a:r>
          </a:p>
          <a:p>
            <a:pPr marL="742950" lvl="1" indent="-285750">
              <a:buFont typeface="Arial" panose="020B0604020202020204" pitchFamily="34" charset="0"/>
              <a:buChar char="•"/>
            </a:pPr>
            <a:endParaRPr lang="en-US" sz="1200" i="1" dirty="0" smtClean="0"/>
          </a:p>
          <a:p>
            <a:pPr marL="742950" lvl="1" indent="-285750">
              <a:buFont typeface="Arial" panose="020B0604020202020204" pitchFamily="34" charset="0"/>
              <a:buChar char="•"/>
            </a:pPr>
            <a:r>
              <a:rPr lang="en-US" sz="2200" i="1" dirty="0" smtClean="0"/>
              <a:t>The </a:t>
            </a:r>
            <a:r>
              <a:rPr lang="en-US" sz="2200" i="1" dirty="0"/>
              <a:t>electrical infrastructure estimate may vary considerably depending on the locations of the PIT Tag Rooms (in relation to the antennas) and the location of available power. </a:t>
            </a:r>
            <a:endParaRPr lang="en-US" sz="2200" i="1" dirty="0" smtClean="0"/>
          </a:p>
          <a:p>
            <a:pPr marL="742950" lvl="1" indent="-285750">
              <a:buFont typeface="Arial" panose="020B0604020202020204" pitchFamily="34" charset="0"/>
              <a:buChar char="•"/>
            </a:pPr>
            <a:endParaRPr lang="en-US" sz="1200" i="1" dirty="0"/>
          </a:p>
          <a:p>
            <a:pPr marL="742950" lvl="1" indent="-285750">
              <a:buFont typeface="Arial" panose="020B0604020202020204" pitchFamily="34" charset="0"/>
              <a:buChar char="•"/>
            </a:pPr>
            <a:r>
              <a:rPr lang="en-US" sz="2200" i="1" dirty="0" smtClean="0"/>
              <a:t>Depending on the economic feasibility, installation of fiber </a:t>
            </a:r>
            <a:r>
              <a:rPr lang="en-US" sz="2200" i="1" dirty="0"/>
              <a:t>optic cables from the ladders to the existing </a:t>
            </a:r>
            <a:r>
              <a:rPr lang="en-US" sz="2200" i="1" dirty="0" smtClean="0"/>
              <a:t>Juvenile Fish Facility PIT </a:t>
            </a:r>
            <a:r>
              <a:rPr lang="en-US" sz="2200" i="1" dirty="0"/>
              <a:t>Tag </a:t>
            </a:r>
            <a:r>
              <a:rPr lang="en-US" sz="2200" i="1" dirty="0" smtClean="0"/>
              <a:t>Room would eliminate the cost of the two additional PIT Tag Rooms.</a:t>
            </a:r>
            <a:endParaRPr lang="en-US" sz="2200" i="1" dirty="0"/>
          </a:p>
        </p:txBody>
      </p:sp>
    </p:spTree>
    <p:extLst>
      <p:ext uri="{BB962C8B-B14F-4D97-AF65-F5344CB8AC3E}">
        <p14:creationId xmlns:p14="http://schemas.microsoft.com/office/powerpoint/2010/main" val="261416650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tagis logo.png"/>
          <p:cNvPicPr>
            <a:picLocks noChangeAspect="1"/>
          </p:cNvPicPr>
          <p:nvPr/>
        </p:nvPicPr>
        <p:blipFill>
          <a:blip r:embed="rId2"/>
          <a:stretch>
            <a:fillRect/>
          </a:stretch>
        </p:blipFill>
        <p:spPr>
          <a:xfrm>
            <a:off x="447580" y="990600"/>
            <a:ext cx="8248839" cy="1861019"/>
          </a:xfrm>
          <a:prstGeom prst="rect">
            <a:avLst/>
          </a:prstGeom>
        </p:spPr>
      </p:pic>
      <p:pic>
        <p:nvPicPr>
          <p:cNvPr id="5" name="Picture 4" descr="psmfc logo.png"/>
          <p:cNvPicPr>
            <a:picLocks noChangeAspect="1"/>
          </p:cNvPicPr>
          <p:nvPr/>
        </p:nvPicPr>
        <p:blipFill>
          <a:blip r:embed="rId3"/>
          <a:stretch>
            <a:fillRect/>
          </a:stretch>
        </p:blipFill>
        <p:spPr>
          <a:xfrm>
            <a:off x="18896" y="301263"/>
            <a:ext cx="9125104" cy="591273"/>
          </a:xfrm>
          <a:prstGeom prst="rect">
            <a:avLst/>
          </a:prstGeom>
        </p:spPr>
      </p:pic>
      <p:sp>
        <p:nvSpPr>
          <p:cNvPr id="2" name="TextBox 1"/>
          <p:cNvSpPr txBox="1"/>
          <p:nvPr/>
        </p:nvSpPr>
        <p:spPr>
          <a:xfrm>
            <a:off x="18896" y="3361015"/>
            <a:ext cx="9429904" cy="3139321"/>
          </a:xfrm>
          <a:prstGeom prst="rect">
            <a:avLst/>
          </a:prstGeom>
          <a:noFill/>
        </p:spPr>
        <p:txBody>
          <a:bodyPr wrap="square" rtlCol="0">
            <a:spAutoFit/>
          </a:bodyPr>
          <a:lstStyle/>
          <a:p>
            <a:pPr algn="ctr"/>
            <a:r>
              <a:rPr lang="en-US" sz="2800" i="1" dirty="0" smtClean="0"/>
              <a:t>Questions or Comments?</a:t>
            </a:r>
          </a:p>
          <a:p>
            <a:pPr algn="ctr"/>
            <a:endParaRPr lang="en-US" sz="2800" i="1" dirty="0"/>
          </a:p>
          <a:p>
            <a:pPr>
              <a:spcAft>
                <a:spcPts val="1200"/>
              </a:spcAft>
            </a:pPr>
            <a:r>
              <a:rPr lang="en-US" sz="2800" i="1" dirty="0"/>
              <a:t>Gordon Axel		509.547.7518	</a:t>
            </a:r>
            <a:r>
              <a:rPr lang="en-US" sz="2800" i="1" dirty="0" smtClean="0">
                <a:hlinkClick r:id="rId4"/>
              </a:rPr>
              <a:t>Gordon.Axel@noaa.gov</a:t>
            </a:r>
            <a:endParaRPr lang="en-US" sz="2800" i="1" dirty="0" smtClean="0"/>
          </a:p>
          <a:p>
            <a:pPr>
              <a:spcAft>
                <a:spcPts val="1200"/>
              </a:spcAft>
            </a:pPr>
            <a:r>
              <a:rPr lang="en-US" sz="2800" i="1" dirty="0" smtClean="0"/>
              <a:t>Scott Livingston 	509.735.2773 Ext. 2  </a:t>
            </a:r>
            <a:r>
              <a:rPr lang="en-US" sz="2800" i="1" dirty="0" smtClean="0">
                <a:hlinkClick r:id="rId5"/>
              </a:rPr>
              <a:t>slivingston@psmfc.org</a:t>
            </a:r>
            <a:endParaRPr lang="en-US" sz="2800" i="1" dirty="0" smtClean="0"/>
          </a:p>
          <a:p>
            <a:pPr>
              <a:spcAft>
                <a:spcPts val="1200"/>
              </a:spcAft>
            </a:pPr>
            <a:r>
              <a:rPr lang="en-US" sz="2800" i="1" dirty="0" smtClean="0"/>
              <a:t>Darren Chase	509.735.2773 Ext. 3  </a:t>
            </a:r>
            <a:r>
              <a:rPr lang="en-US" sz="2800" i="1" dirty="0" smtClean="0">
                <a:hlinkClick r:id="rId6"/>
              </a:rPr>
              <a:t>dchase@psmfc.org</a:t>
            </a:r>
            <a:endParaRPr lang="en-US" sz="2800" i="1" dirty="0" smtClean="0"/>
          </a:p>
          <a:p>
            <a:r>
              <a:rPr lang="en-US" sz="2800" i="1" dirty="0" smtClean="0"/>
              <a:t>Don Warf 		509.735.2773 Ext. 1  </a:t>
            </a:r>
            <a:r>
              <a:rPr lang="en-US" sz="2800" i="1" dirty="0" smtClean="0">
                <a:hlinkClick r:id="rId7"/>
              </a:rPr>
              <a:t>dlwarf@psmfc.org</a:t>
            </a:r>
            <a:endParaRPr lang="en-US" sz="2000" dirty="0" smtClean="0"/>
          </a:p>
        </p:txBody>
      </p:sp>
    </p:spTree>
    <p:extLst>
      <p:ext uri="{BB962C8B-B14F-4D97-AF65-F5344CB8AC3E}">
        <p14:creationId xmlns:p14="http://schemas.microsoft.com/office/powerpoint/2010/main" val="3122232374"/>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325470" y="228600"/>
            <a:ext cx="7789829" cy="693341"/>
          </a:xfrm>
        </p:spPr>
        <p:txBody>
          <a:bodyPr/>
          <a:lstStyle/>
          <a:p>
            <a:r>
              <a:rPr lang="en-US" dirty="0" smtClean="0"/>
              <a:t>Background</a:t>
            </a:r>
            <a:endParaRPr lang="en-US" dirty="0"/>
          </a:p>
        </p:txBody>
      </p:sp>
      <p:sp>
        <p:nvSpPr>
          <p:cNvPr id="8" name="Text Placeholder 3"/>
          <p:cNvSpPr txBox="1">
            <a:spLocks/>
          </p:cNvSpPr>
          <p:nvPr/>
        </p:nvSpPr>
        <p:spPr>
          <a:xfrm>
            <a:off x="671070" y="5489138"/>
            <a:ext cx="7683501" cy="762000"/>
          </a:xfrm>
          <a:prstGeom prst="rect">
            <a:avLst/>
          </a:prstGeom>
        </p:spPr>
        <p:txBody>
          <a:bodyPr vert="horz" lIns="91440" tIns="45720" rIns="91440" bIns="45720" rtlCol="0" anchor="t">
            <a:normAutofit/>
          </a:bodyPr>
          <a:lstStyle/>
          <a:p>
            <a:pPr defTabSz="457200">
              <a:spcBef>
                <a:spcPct val="20000"/>
              </a:spcBef>
            </a:pPr>
            <a:endParaRPr lang="en-US" sz="2000" b="1" dirty="0">
              <a:solidFill>
                <a:prstClr val="black"/>
              </a:solidFill>
            </a:endParaRPr>
          </a:p>
        </p:txBody>
      </p:sp>
      <p:grpSp>
        <p:nvGrpSpPr>
          <p:cNvPr id="2" name="Group 13"/>
          <p:cNvGrpSpPr/>
          <p:nvPr/>
        </p:nvGrpSpPr>
        <p:grpSpPr>
          <a:xfrm>
            <a:off x="0" y="0"/>
            <a:ext cx="9040537" cy="224346"/>
            <a:chOff x="0" y="0"/>
            <a:chExt cx="9040537" cy="224346"/>
          </a:xfrm>
        </p:grpSpPr>
        <p:pic>
          <p:nvPicPr>
            <p:cNvPr id="15" name="Picture 14" descr="title.jpg"/>
            <p:cNvPicPr>
              <a:picLocks noChangeAspect="1"/>
            </p:cNvPicPr>
            <p:nvPr/>
          </p:nvPicPr>
          <p:blipFill>
            <a:blip r:embed="rId3"/>
            <a:stretch>
              <a:fillRect/>
            </a:stretch>
          </p:blipFill>
          <p:spPr>
            <a:xfrm>
              <a:off x="8354571" y="39253"/>
              <a:ext cx="685966" cy="146993"/>
            </a:xfrm>
            <a:prstGeom prst="rect">
              <a:avLst/>
            </a:prstGeom>
          </p:spPr>
        </p:pic>
        <p:sp>
          <p:nvSpPr>
            <p:cNvPr id="16" name="Rectangle 15"/>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4" name="TextBox 3"/>
          <p:cNvSpPr txBox="1"/>
          <p:nvPr/>
        </p:nvSpPr>
        <p:spPr>
          <a:xfrm>
            <a:off x="325470" y="762000"/>
            <a:ext cx="8610600" cy="1015663"/>
          </a:xfrm>
          <a:prstGeom prst="rect">
            <a:avLst/>
          </a:prstGeom>
          <a:noFill/>
        </p:spPr>
        <p:txBody>
          <a:bodyPr wrap="square" rtlCol="0">
            <a:spAutoFit/>
          </a:bodyPr>
          <a:lstStyle/>
          <a:p>
            <a:pPr marL="285750" indent="-285750">
              <a:buFont typeface="Arial" panose="020B0604020202020204" pitchFamily="34" charset="0"/>
              <a:buChar char="•"/>
            </a:pPr>
            <a:r>
              <a:rPr lang="en-US" sz="2000" i="1" dirty="0" smtClean="0"/>
              <a:t>Fisheries researchers in the Columbia River Basin (CRB) recognized a need for PIT tag detection in the North and South ladders at John Day Dam. John Day is the last dam in the Lower CRB </a:t>
            </a:r>
            <a:r>
              <a:rPr lang="en-US" sz="2000" i="1" u="sng" dirty="0" smtClean="0"/>
              <a:t>without</a:t>
            </a:r>
            <a:r>
              <a:rPr lang="en-US" sz="2000" i="1" dirty="0" smtClean="0"/>
              <a:t> adult PIT tag detection.</a:t>
            </a:r>
            <a:endParaRPr lang="en-US" sz="16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100" y="1803494"/>
            <a:ext cx="6400800" cy="4946072"/>
          </a:xfrm>
          <a:prstGeom prst="rect">
            <a:avLst/>
          </a:prstGeom>
        </p:spPr>
      </p:pic>
      <p:sp>
        <p:nvSpPr>
          <p:cNvPr id="7" name="TextBox 6"/>
          <p:cNvSpPr txBox="1"/>
          <p:nvPr/>
        </p:nvSpPr>
        <p:spPr>
          <a:xfrm>
            <a:off x="7233835" y="2642278"/>
            <a:ext cx="1697069" cy="2031325"/>
          </a:xfrm>
          <a:prstGeom prst="rect">
            <a:avLst/>
          </a:prstGeom>
          <a:noFill/>
        </p:spPr>
        <p:txBody>
          <a:bodyPr wrap="square" rtlCol="0">
            <a:spAutoFit/>
          </a:bodyPr>
          <a:lstStyle/>
          <a:p>
            <a:r>
              <a:rPr lang="en-US" dirty="0" smtClean="0"/>
              <a:t>Note the near 100% PIT tag detection efficiencies at the Columbia River Basin locations.</a:t>
            </a:r>
            <a:endParaRPr lang="en-US" dirty="0"/>
          </a:p>
        </p:txBody>
      </p:sp>
    </p:spTree>
    <p:extLst>
      <p:ext uri="{BB962C8B-B14F-4D97-AF65-F5344CB8AC3E}">
        <p14:creationId xmlns:p14="http://schemas.microsoft.com/office/powerpoint/2010/main" val="1007180636"/>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lstStyle/>
          <a:p>
            <a:r>
              <a:rPr lang="en-US" dirty="0" smtClean="0"/>
              <a:t>Background</a:t>
            </a:r>
            <a:endParaRPr lang="en-US" dirty="0"/>
          </a:p>
        </p:txBody>
      </p:sp>
      <p:sp>
        <p:nvSpPr>
          <p:cNvPr id="8" name="Text Placeholder 3"/>
          <p:cNvSpPr txBox="1">
            <a:spLocks/>
          </p:cNvSpPr>
          <p:nvPr/>
        </p:nvSpPr>
        <p:spPr>
          <a:xfrm>
            <a:off x="671070" y="5489138"/>
            <a:ext cx="7683501" cy="762000"/>
          </a:xfrm>
          <a:prstGeom prst="rect">
            <a:avLst/>
          </a:prstGeom>
        </p:spPr>
        <p:txBody>
          <a:bodyPr vert="horz" lIns="91440" tIns="45720" rIns="91440" bIns="45720" rtlCol="0" anchor="t">
            <a:normAutofit/>
          </a:bodyPr>
          <a:lstStyle/>
          <a:p>
            <a:pPr defTabSz="457200">
              <a:spcBef>
                <a:spcPct val="20000"/>
              </a:spcBef>
            </a:pPr>
            <a:endParaRPr lang="en-US" sz="2000" b="1" dirty="0">
              <a:solidFill>
                <a:prstClr val="black"/>
              </a:solidFill>
            </a:endParaRPr>
          </a:p>
        </p:txBody>
      </p:sp>
      <p:grpSp>
        <p:nvGrpSpPr>
          <p:cNvPr id="2" name="Group 13"/>
          <p:cNvGrpSpPr/>
          <p:nvPr/>
        </p:nvGrpSpPr>
        <p:grpSpPr>
          <a:xfrm>
            <a:off x="0" y="0"/>
            <a:ext cx="9040537" cy="224346"/>
            <a:chOff x="0" y="0"/>
            <a:chExt cx="9040537" cy="224346"/>
          </a:xfrm>
        </p:grpSpPr>
        <p:pic>
          <p:nvPicPr>
            <p:cNvPr id="15" name="Picture 14" descr="title.jpg"/>
            <p:cNvPicPr>
              <a:picLocks noChangeAspect="1"/>
            </p:cNvPicPr>
            <p:nvPr/>
          </p:nvPicPr>
          <p:blipFill>
            <a:blip r:embed="rId3"/>
            <a:stretch>
              <a:fillRect/>
            </a:stretch>
          </p:blipFill>
          <p:spPr>
            <a:xfrm>
              <a:off x="8354571" y="39253"/>
              <a:ext cx="685966" cy="146993"/>
            </a:xfrm>
            <a:prstGeom prst="rect">
              <a:avLst/>
            </a:prstGeom>
          </p:spPr>
        </p:pic>
        <p:sp>
          <p:nvSpPr>
            <p:cNvPr id="16" name="Rectangle 15"/>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4" name="TextBox 3"/>
          <p:cNvSpPr txBox="1"/>
          <p:nvPr/>
        </p:nvSpPr>
        <p:spPr>
          <a:xfrm>
            <a:off x="228600" y="914400"/>
            <a:ext cx="8610600" cy="1323439"/>
          </a:xfrm>
          <a:prstGeom prst="rect">
            <a:avLst/>
          </a:prstGeom>
          <a:noFill/>
        </p:spPr>
        <p:txBody>
          <a:bodyPr wrap="square" rtlCol="0">
            <a:spAutoFit/>
          </a:bodyPr>
          <a:lstStyle/>
          <a:p>
            <a:pPr marL="285750" indent="-285750">
              <a:buFont typeface="Arial" panose="020B0604020202020204" pitchFamily="34" charset="0"/>
              <a:buChar char="•"/>
            </a:pPr>
            <a:r>
              <a:rPr lang="en-US" sz="2000" i="1" dirty="0" smtClean="0"/>
              <a:t>After </a:t>
            </a:r>
            <a:r>
              <a:rPr lang="en-US" sz="2000" i="1" dirty="0"/>
              <a:t>several </a:t>
            </a:r>
            <a:r>
              <a:rPr lang="en-US" sz="2000" i="1" dirty="0" smtClean="0"/>
              <a:t>visits to John Day, </a:t>
            </a:r>
            <a:r>
              <a:rPr lang="en-US" sz="2000" i="1" dirty="0"/>
              <a:t>it was determined the existing infrastructure surrounding the </a:t>
            </a:r>
            <a:r>
              <a:rPr lang="en-US" sz="2000" i="1" dirty="0" smtClean="0"/>
              <a:t>North </a:t>
            </a:r>
            <a:r>
              <a:rPr lang="en-US" sz="2000" i="1" dirty="0"/>
              <a:t>and South </a:t>
            </a:r>
            <a:r>
              <a:rPr lang="en-US" sz="2000" i="1" dirty="0" smtClean="0"/>
              <a:t>counting window locations </a:t>
            </a:r>
            <a:r>
              <a:rPr lang="en-US" sz="2000" i="1" dirty="0"/>
              <a:t>would require extensive </a:t>
            </a:r>
            <a:r>
              <a:rPr lang="en-US" sz="2000" i="1" dirty="0" smtClean="0"/>
              <a:t>renovation and would not be cost effective to install PIT tag antennas.</a:t>
            </a:r>
            <a:endParaRPr lang="en-US" sz="2400" i="1"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3500" y="2390478"/>
            <a:ext cx="4876800" cy="36576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2390478"/>
            <a:ext cx="2743200" cy="3657600"/>
          </a:xfrm>
          <a:prstGeom prst="rect">
            <a:avLst/>
          </a:prstGeom>
        </p:spPr>
      </p:pic>
      <p:sp>
        <p:nvSpPr>
          <p:cNvPr id="7" name="TextBox 6"/>
          <p:cNvSpPr txBox="1"/>
          <p:nvPr/>
        </p:nvSpPr>
        <p:spPr>
          <a:xfrm>
            <a:off x="457200" y="6251138"/>
            <a:ext cx="3200400" cy="338554"/>
          </a:xfrm>
          <a:prstGeom prst="rect">
            <a:avLst/>
          </a:prstGeom>
          <a:noFill/>
        </p:spPr>
        <p:txBody>
          <a:bodyPr wrap="square" rtlCol="0">
            <a:spAutoFit/>
          </a:bodyPr>
          <a:lstStyle/>
          <a:p>
            <a:r>
              <a:rPr lang="en-US" sz="1600" dirty="0" smtClean="0"/>
              <a:t>John Day North Counting Window</a:t>
            </a:r>
            <a:endParaRPr lang="en-US" sz="1600" dirty="0"/>
          </a:p>
        </p:txBody>
      </p:sp>
      <p:sp>
        <p:nvSpPr>
          <p:cNvPr id="11" name="TextBox 10"/>
          <p:cNvSpPr txBox="1"/>
          <p:nvPr/>
        </p:nvSpPr>
        <p:spPr>
          <a:xfrm>
            <a:off x="3871470" y="6251138"/>
            <a:ext cx="3200400" cy="338554"/>
          </a:xfrm>
          <a:prstGeom prst="rect">
            <a:avLst/>
          </a:prstGeom>
          <a:noFill/>
        </p:spPr>
        <p:txBody>
          <a:bodyPr wrap="square" rtlCol="0">
            <a:spAutoFit/>
          </a:bodyPr>
          <a:lstStyle/>
          <a:p>
            <a:r>
              <a:rPr lang="en-US" sz="1600" dirty="0" smtClean="0"/>
              <a:t>John Day South Counting Window</a:t>
            </a:r>
            <a:endParaRPr lang="en-US" sz="1600" dirty="0"/>
          </a:p>
        </p:txBody>
      </p:sp>
    </p:spTree>
    <p:extLst>
      <p:ext uri="{BB962C8B-B14F-4D97-AF65-F5344CB8AC3E}">
        <p14:creationId xmlns:p14="http://schemas.microsoft.com/office/powerpoint/2010/main" val="77212383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lstStyle/>
          <a:p>
            <a:r>
              <a:rPr lang="en-US" dirty="0" smtClean="0"/>
              <a:t>Background</a:t>
            </a:r>
            <a:endParaRPr lang="en-US" dirty="0"/>
          </a:p>
        </p:txBody>
      </p:sp>
      <p:sp>
        <p:nvSpPr>
          <p:cNvPr id="8" name="Text Placeholder 3"/>
          <p:cNvSpPr txBox="1">
            <a:spLocks/>
          </p:cNvSpPr>
          <p:nvPr/>
        </p:nvSpPr>
        <p:spPr>
          <a:xfrm>
            <a:off x="671070" y="5489138"/>
            <a:ext cx="7683501" cy="762000"/>
          </a:xfrm>
          <a:prstGeom prst="rect">
            <a:avLst/>
          </a:prstGeom>
        </p:spPr>
        <p:txBody>
          <a:bodyPr vert="horz" lIns="91440" tIns="45720" rIns="91440" bIns="45720" rtlCol="0" anchor="t">
            <a:normAutofit/>
          </a:bodyPr>
          <a:lstStyle/>
          <a:p>
            <a:pPr defTabSz="457200">
              <a:spcBef>
                <a:spcPct val="20000"/>
              </a:spcBef>
            </a:pPr>
            <a:endParaRPr lang="en-US" sz="2000" b="1" dirty="0">
              <a:solidFill>
                <a:prstClr val="black"/>
              </a:solidFill>
            </a:endParaRPr>
          </a:p>
        </p:txBody>
      </p:sp>
      <p:grpSp>
        <p:nvGrpSpPr>
          <p:cNvPr id="2" name="Group 13"/>
          <p:cNvGrpSpPr/>
          <p:nvPr/>
        </p:nvGrpSpPr>
        <p:grpSpPr>
          <a:xfrm>
            <a:off x="0" y="0"/>
            <a:ext cx="9040537" cy="224346"/>
            <a:chOff x="0" y="0"/>
            <a:chExt cx="9040537" cy="224346"/>
          </a:xfrm>
        </p:grpSpPr>
        <p:pic>
          <p:nvPicPr>
            <p:cNvPr id="15" name="Picture 14" descr="title.jpg"/>
            <p:cNvPicPr>
              <a:picLocks noChangeAspect="1"/>
            </p:cNvPicPr>
            <p:nvPr/>
          </p:nvPicPr>
          <p:blipFill>
            <a:blip r:embed="rId3"/>
            <a:stretch>
              <a:fillRect/>
            </a:stretch>
          </p:blipFill>
          <p:spPr>
            <a:xfrm>
              <a:off x="8354571" y="39253"/>
              <a:ext cx="685966" cy="146993"/>
            </a:xfrm>
            <a:prstGeom prst="rect">
              <a:avLst/>
            </a:prstGeom>
          </p:spPr>
        </p:pic>
        <p:sp>
          <p:nvSpPr>
            <p:cNvPr id="16" name="Rectangle 15"/>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4" name="TextBox 3"/>
          <p:cNvSpPr txBox="1"/>
          <p:nvPr/>
        </p:nvSpPr>
        <p:spPr>
          <a:xfrm>
            <a:off x="325470" y="958233"/>
            <a:ext cx="3846479" cy="5724644"/>
          </a:xfrm>
          <a:prstGeom prst="rect">
            <a:avLst/>
          </a:prstGeom>
          <a:noFill/>
        </p:spPr>
        <p:txBody>
          <a:bodyPr wrap="square" rtlCol="0">
            <a:spAutoFit/>
          </a:bodyPr>
          <a:lstStyle/>
          <a:p>
            <a:pPr marL="285750" indent="-285750">
              <a:buFont typeface="Arial" panose="020B0604020202020204" pitchFamily="34" charset="0"/>
              <a:buChar char="•"/>
            </a:pPr>
            <a:r>
              <a:rPr lang="en-US" sz="2400" i="1" dirty="0" smtClean="0"/>
              <a:t>In </a:t>
            </a:r>
            <a:r>
              <a:rPr lang="en-US" sz="2400" i="1" dirty="0"/>
              <a:t>2012, PSMFC successfully developed a thin body ferrite tile antenna in the PSMFC Kennewick Lab.</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i="1" dirty="0"/>
              <a:t>In 2013-14, these thin body style antennas </a:t>
            </a:r>
            <a:r>
              <a:rPr lang="en-US" sz="2400" i="1" dirty="0" smtClean="0"/>
              <a:t>were </a:t>
            </a:r>
            <a:r>
              <a:rPr lang="en-US" sz="2400" i="1" dirty="0"/>
              <a:t>successfully installed in counting window locations at The Dalles, Little Goose and Lower Monumental dams</a:t>
            </a:r>
            <a:r>
              <a:rPr lang="en-US" i="1" dirty="0"/>
              <a:t>. </a:t>
            </a:r>
            <a:endParaRPr lang="en-US" i="1" dirty="0" smtClean="0"/>
          </a:p>
          <a:p>
            <a:endParaRPr lang="en-US" i="1" dirty="0" smtClean="0"/>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4831" y="967979"/>
            <a:ext cx="3943350" cy="5257800"/>
          </a:xfrm>
          <a:prstGeom prst="rect">
            <a:avLst/>
          </a:prstGeom>
        </p:spPr>
      </p:pic>
    </p:spTree>
    <p:extLst>
      <p:ext uri="{BB962C8B-B14F-4D97-AF65-F5344CB8AC3E}">
        <p14:creationId xmlns:p14="http://schemas.microsoft.com/office/powerpoint/2010/main" val="245643819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lstStyle/>
          <a:p>
            <a:r>
              <a:rPr lang="en-US" dirty="0" smtClean="0"/>
              <a:t>Background</a:t>
            </a:r>
            <a:endParaRPr lang="en-US" dirty="0"/>
          </a:p>
        </p:txBody>
      </p:sp>
      <p:sp>
        <p:nvSpPr>
          <p:cNvPr id="8" name="Text Placeholder 3"/>
          <p:cNvSpPr txBox="1">
            <a:spLocks/>
          </p:cNvSpPr>
          <p:nvPr/>
        </p:nvSpPr>
        <p:spPr>
          <a:xfrm>
            <a:off x="671070" y="5489138"/>
            <a:ext cx="7683501" cy="762000"/>
          </a:xfrm>
          <a:prstGeom prst="rect">
            <a:avLst/>
          </a:prstGeom>
        </p:spPr>
        <p:txBody>
          <a:bodyPr vert="horz" lIns="91440" tIns="45720" rIns="91440" bIns="45720" rtlCol="0" anchor="t">
            <a:normAutofit/>
          </a:bodyPr>
          <a:lstStyle/>
          <a:p>
            <a:pPr defTabSz="457200">
              <a:spcBef>
                <a:spcPct val="20000"/>
              </a:spcBef>
            </a:pPr>
            <a:endParaRPr lang="en-US" sz="2000" b="1" dirty="0">
              <a:solidFill>
                <a:prstClr val="black"/>
              </a:solidFill>
            </a:endParaRPr>
          </a:p>
        </p:txBody>
      </p:sp>
      <p:grpSp>
        <p:nvGrpSpPr>
          <p:cNvPr id="2" name="Group 13"/>
          <p:cNvGrpSpPr/>
          <p:nvPr/>
        </p:nvGrpSpPr>
        <p:grpSpPr>
          <a:xfrm>
            <a:off x="0" y="0"/>
            <a:ext cx="9040537" cy="224346"/>
            <a:chOff x="0" y="0"/>
            <a:chExt cx="9040537" cy="224346"/>
          </a:xfrm>
        </p:grpSpPr>
        <p:pic>
          <p:nvPicPr>
            <p:cNvPr id="15" name="Picture 14" descr="title.jpg"/>
            <p:cNvPicPr>
              <a:picLocks noChangeAspect="1"/>
            </p:cNvPicPr>
            <p:nvPr/>
          </p:nvPicPr>
          <p:blipFill>
            <a:blip r:embed="rId3"/>
            <a:stretch>
              <a:fillRect/>
            </a:stretch>
          </p:blipFill>
          <p:spPr>
            <a:xfrm>
              <a:off x="8354571" y="39253"/>
              <a:ext cx="685966" cy="146993"/>
            </a:xfrm>
            <a:prstGeom prst="rect">
              <a:avLst/>
            </a:prstGeom>
          </p:spPr>
        </p:pic>
        <p:sp>
          <p:nvSpPr>
            <p:cNvPr id="16" name="Rectangle 15"/>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4" name="TextBox 3"/>
          <p:cNvSpPr txBox="1"/>
          <p:nvPr/>
        </p:nvSpPr>
        <p:spPr>
          <a:xfrm>
            <a:off x="325470" y="958233"/>
            <a:ext cx="8208930" cy="6555641"/>
          </a:xfrm>
          <a:prstGeom prst="rect">
            <a:avLst/>
          </a:prstGeom>
          <a:noFill/>
        </p:spPr>
        <p:txBody>
          <a:bodyPr wrap="square" rtlCol="0">
            <a:spAutoFit/>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i="1" dirty="0" smtClean="0"/>
              <a:t>After a complete review of all other installation options, the overflow and orifice weirs were chosen as the best target locations. </a:t>
            </a:r>
          </a:p>
          <a:p>
            <a:r>
              <a:rPr lang="en-US" sz="2400" i="1" dirty="0" smtClean="0"/>
              <a:t> </a:t>
            </a:r>
          </a:p>
          <a:p>
            <a:pPr marL="285750" indent="-285750">
              <a:buFont typeface="Arial" panose="020B0604020202020204" pitchFamily="34" charset="0"/>
              <a:buChar char="•"/>
            </a:pPr>
            <a:r>
              <a:rPr lang="en-US" sz="2400" i="1" dirty="0" smtClean="0"/>
              <a:t>Antenna development surrounding the overflow and orifice weirs was initiated.</a:t>
            </a:r>
          </a:p>
          <a:p>
            <a:pPr marL="285750" indent="-285750">
              <a:buFont typeface="Arial" panose="020B0604020202020204" pitchFamily="34" charset="0"/>
              <a:buChar char="•"/>
            </a:pPr>
            <a:endParaRPr lang="en-US" sz="2400" i="1" dirty="0"/>
          </a:p>
          <a:p>
            <a:pPr marL="342900" indent="-342900">
              <a:buFont typeface="Arial" panose="020B0604020202020204" pitchFamily="34" charset="0"/>
              <a:buChar char="•"/>
            </a:pPr>
            <a:r>
              <a:rPr lang="en-US" sz="2400" i="1" dirty="0" smtClean="0"/>
              <a:t>In November 2014 a design was proposed that would have raised the water level in the weir. Today we present the “Weir-Wall Contour-Matching PIT </a:t>
            </a:r>
            <a:r>
              <a:rPr lang="en-US" sz="2400" i="1" dirty="0"/>
              <a:t>Tag </a:t>
            </a:r>
            <a:r>
              <a:rPr lang="en-US" sz="2400" i="1" dirty="0" smtClean="0"/>
              <a:t>Antennas” which will not raise the water levels.</a:t>
            </a:r>
          </a:p>
          <a:p>
            <a:pPr marL="342900" indent="-342900">
              <a:buFont typeface="Arial" panose="020B0604020202020204" pitchFamily="34" charset="0"/>
              <a:buChar char="•"/>
            </a:pPr>
            <a:endParaRPr lang="en-US" sz="2400" i="1" dirty="0" smtClean="0"/>
          </a:p>
          <a:p>
            <a:pPr marL="285750" indent="-285750">
              <a:buFont typeface="Arial" panose="020B0604020202020204" pitchFamily="34" charset="0"/>
              <a:buChar char="•"/>
            </a:pPr>
            <a:r>
              <a:rPr lang="en-US" sz="2400" i="1" dirty="0" smtClean="0"/>
              <a:t>The following slide contains the conceptual drawing demonstrating how four antennas would be installed on any existing overflow weir wall.</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3742344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Fish Ladder Concrete Work Side View Cutaway</a:t>
            </a:r>
            <a:endParaRPr lang="en-US" dirty="0"/>
          </a:p>
        </p:txBody>
      </p:sp>
      <p:sp>
        <p:nvSpPr>
          <p:cNvPr id="8" name="TextBox 7"/>
          <p:cNvSpPr txBox="1"/>
          <p:nvPr/>
        </p:nvSpPr>
        <p:spPr>
          <a:xfrm>
            <a:off x="4628505" y="951046"/>
            <a:ext cx="3581400" cy="1200329"/>
          </a:xfrm>
          <a:prstGeom prst="rect">
            <a:avLst/>
          </a:prstGeom>
          <a:noFill/>
        </p:spPr>
        <p:txBody>
          <a:bodyPr wrap="square" rtlCol="0">
            <a:spAutoFit/>
          </a:bodyPr>
          <a:lstStyle/>
          <a:p>
            <a:pPr marL="457200" lvl="2" algn="ctr"/>
            <a:r>
              <a:rPr lang="en-US" dirty="0" smtClean="0"/>
              <a:t>Weir-Wall Overflow-Contour PIT Tag Antennas installed.</a:t>
            </a:r>
            <a:endParaRPr lang="en-US" dirty="0"/>
          </a:p>
          <a:p>
            <a:pPr marL="742950" lvl="1" indent="-285750">
              <a:buFont typeface="Arial" panose="020B0604020202020204" pitchFamily="34" charset="0"/>
              <a:buChar char="•"/>
            </a:pPr>
            <a:endParaRPr lang="en-US" dirty="0"/>
          </a:p>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1703405"/>
            <a:ext cx="2667000" cy="495344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467" y="1711872"/>
            <a:ext cx="2670454" cy="4959861"/>
          </a:xfrm>
          <a:prstGeom prst="rect">
            <a:avLst/>
          </a:prstGeom>
        </p:spPr>
      </p:pic>
      <p:sp>
        <p:nvSpPr>
          <p:cNvPr id="11" name="TextBox 10"/>
          <p:cNvSpPr txBox="1"/>
          <p:nvPr/>
        </p:nvSpPr>
        <p:spPr>
          <a:xfrm>
            <a:off x="420076" y="967979"/>
            <a:ext cx="3207845" cy="1200329"/>
          </a:xfrm>
          <a:prstGeom prst="rect">
            <a:avLst/>
          </a:prstGeom>
          <a:noFill/>
        </p:spPr>
        <p:txBody>
          <a:bodyPr wrap="square" rtlCol="0">
            <a:spAutoFit/>
          </a:bodyPr>
          <a:lstStyle/>
          <a:p>
            <a:pPr marL="457200" lvl="2" algn="ctr"/>
            <a:r>
              <a:rPr lang="en-US" dirty="0" smtClean="0"/>
              <a:t>No-cut Overflow Antenna</a:t>
            </a:r>
          </a:p>
          <a:p>
            <a:pPr marL="457200" lvl="2" algn="ctr"/>
            <a:r>
              <a:rPr lang="en-US" dirty="0" smtClean="0"/>
              <a:t>(previously presented)</a:t>
            </a:r>
            <a:endParaRPr lang="en-US" dirty="0"/>
          </a:p>
          <a:p>
            <a:pPr marL="742950" lvl="1"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29900391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 Ladder Concrete Work</a:t>
            </a:r>
            <a:endParaRPr lang="en-US" dirty="0"/>
          </a:p>
        </p:txBody>
      </p:sp>
      <p:sp>
        <p:nvSpPr>
          <p:cNvPr id="7" name="TextBox 6"/>
          <p:cNvSpPr txBox="1"/>
          <p:nvPr/>
        </p:nvSpPr>
        <p:spPr>
          <a:xfrm>
            <a:off x="325470" y="1219200"/>
            <a:ext cx="8413191" cy="923330"/>
          </a:xfrm>
          <a:prstGeom prst="rect">
            <a:avLst/>
          </a:prstGeom>
          <a:noFill/>
        </p:spPr>
        <p:txBody>
          <a:bodyPr wrap="square" rtlCol="0">
            <a:spAutoFit/>
          </a:bodyPr>
          <a:lstStyle/>
          <a:p>
            <a:pPr marL="742950" lvl="2" indent="-285750">
              <a:buFont typeface="Arial" panose="020B0604020202020204" pitchFamily="34" charset="0"/>
              <a:buChar char="•"/>
            </a:pPr>
            <a:r>
              <a:rPr lang="en-US" i="1" dirty="0" smtClean="0"/>
              <a:t>Minimal concrete cutting would be required.</a:t>
            </a:r>
            <a:endParaRPr lang="en-US" i="1" dirty="0"/>
          </a:p>
          <a:p>
            <a:pPr marL="742950" lvl="1" indent="-285750">
              <a:buFont typeface="Arial" panose="020B0604020202020204" pitchFamily="34" charset="0"/>
              <a:buChar char="•"/>
            </a:pPr>
            <a:r>
              <a:rPr lang="en-US" i="1" dirty="0" smtClean="0"/>
              <a:t>Concrete to be removed is shown in translucent orange.</a:t>
            </a:r>
            <a:endParaRPr lang="en-US" i="1" dirty="0"/>
          </a:p>
          <a:p>
            <a:endParaRPr lang="en-US" i="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65" y="2142530"/>
            <a:ext cx="8458200" cy="4554005"/>
          </a:xfrm>
          <a:prstGeom prst="rect">
            <a:avLst/>
          </a:prstGeom>
        </p:spPr>
      </p:pic>
    </p:spTree>
    <p:extLst>
      <p:ext uri="{BB962C8B-B14F-4D97-AF65-F5344CB8AC3E}">
        <p14:creationId xmlns:p14="http://schemas.microsoft.com/office/powerpoint/2010/main" val="323408904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70" y="1600200"/>
            <a:ext cx="8610600" cy="4636059"/>
          </a:xfrm>
          <a:prstGeom prst="rect">
            <a:avLst/>
          </a:prstGeom>
        </p:spPr>
      </p:pic>
      <p:sp>
        <p:nvSpPr>
          <p:cNvPr id="2" name="Title 1"/>
          <p:cNvSpPr>
            <a:spLocks noGrp="1"/>
          </p:cNvSpPr>
          <p:nvPr>
            <p:ph type="title"/>
          </p:nvPr>
        </p:nvSpPr>
        <p:spPr>
          <a:xfrm>
            <a:off x="228600" y="9634"/>
            <a:ext cx="8534400" cy="1982891"/>
          </a:xfrm>
        </p:spPr>
        <p:txBody>
          <a:bodyPr>
            <a:normAutofit/>
          </a:bodyPr>
          <a:lstStyle/>
          <a:p>
            <a:r>
              <a:rPr lang="en-US" dirty="0" smtClean="0"/>
              <a:t>Conceptual Drawing of Proposed Overflow and Orifice Antennas</a:t>
            </a:r>
            <a:br>
              <a:rPr lang="en-US" dirty="0" smtClean="0"/>
            </a:br>
            <a:r>
              <a:rPr lang="en-US" sz="1400" b="0" dirty="0" smtClean="0"/>
              <a:t>Antennas are one-piece assemblies for short installation time.</a:t>
            </a:r>
            <a:endParaRPr lang="en-US" b="0" dirty="0"/>
          </a:p>
        </p:txBody>
      </p:sp>
      <p:cxnSp>
        <p:nvCxnSpPr>
          <p:cNvPr id="5" name="Straight Arrow Connector 4"/>
          <p:cNvCxnSpPr/>
          <p:nvPr/>
        </p:nvCxnSpPr>
        <p:spPr>
          <a:xfrm flipH="1">
            <a:off x="2514600" y="2286000"/>
            <a:ext cx="477868" cy="86567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3082047" y="4419600"/>
            <a:ext cx="651753" cy="4572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753534" y="2000763"/>
            <a:ext cx="1600200" cy="276999"/>
          </a:xfrm>
          <a:prstGeom prst="rect">
            <a:avLst/>
          </a:prstGeom>
          <a:noFill/>
        </p:spPr>
        <p:txBody>
          <a:bodyPr wrap="square" rtlCol="0">
            <a:spAutoFit/>
          </a:bodyPr>
          <a:lstStyle/>
          <a:p>
            <a:r>
              <a:rPr lang="en-US" sz="1200" dirty="0" smtClean="0"/>
              <a:t>Overflow antenna</a:t>
            </a:r>
            <a:endParaRPr lang="en-US" sz="1200" dirty="0"/>
          </a:p>
        </p:txBody>
      </p:sp>
      <p:sp>
        <p:nvSpPr>
          <p:cNvPr id="16" name="TextBox 15"/>
          <p:cNvSpPr txBox="1"/>
          <p:nvPr/>
        </p:nvSpPr>
        <p:spPr>
          <a:xfrm>
            <a:off x="2992468" y="4885038"/>
            <a:ext cx="1181100" cy="276999"/>
          </a:xfrm>
          <a:prstGeom prst="rect">
            <a:avLst/>
          </a:prstGeom>
          <a:noFill/>
        </p:spPr>
        <p:txBody>
          <a:bodyPr wrap="square" rtlCol="0">
            <a:spAutoFit/>
          </a:bodyPr>
          <a:lstStyle/>
          <a:p>
            <a:r>
              <a:rPr lang="en-US" sz="1200" dirty="0" smtClean="0"/>
              <a:t>Orifice Antenna</a:t>
            </a:r>
            <a:endParaRPr lang="en-US" sz="1200" dirty="0"/>
          </a:p>
        </p:txBody>
      </p:sp>
      <p:sp>
        <p:nvSpPr>
          <p:cNvPr id="18" name="TextBox 17"/>
          <p:cNvSpPr txBox="1"/>
          <p:nvPr/>
        </p:nvSpPr>
        <p:spPr>
          <a:xfrm>
            <a:off x="4822327" y="4645967"/>
            <a:ext cx="1456516" cy="461665"/>
          </a:xfrm>
          <a:prstGeom prst="rect">
            <a:avLst/>
          </a:prstGeom>
          <a:noFill/>
        </p:spPr>
        <p:txBody>
          <a:bodyPr wrap="square" rtlCol="0">
            <a:spAutoFit/>
          </a:bodyPr>
          <a:lstStyle/>
          <a:p>
            <a:r>
              <a:rPr lang="en-US" sz="1200" dirty="0" smtClean="0"/>
              <a:t>Orifice is blocked, not a passage route</a:t>
            </a:r>
            <a:endParaRPr lang="en-US" sz="1200" dirty="0"/>
          </a:p>
        </p:txBody>
      </p:sp>
      <p:cxnSp>
        <p:nvCxnSpPr>
          <p:cNvPr id="19" name="Straight Arrow Connector 18"/>
          <p:cNvCxnSpPr/>
          <p:nvPr/>
        </p:nvCxnSpPr>
        <p:spPr>
          <a:xfrm flipH="1" flipV="1">
            <a:off x="4682247" y="4191000"/>
            <a:ext cx="670803" cy="4572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2466531"/>
      </p:ext>
    </p:extLst>
  </p:cSld>
  <p:clrMapOvr>
    <a:masterClrMapping/>
  </p:clrMapOvr>
  <mc:AlternateContent xmlns:mc="http://schemas.openxmlformats.org/markup-compatibility/2006" xmlns:p14="http://schemas.microsoft.com/office/powerpoint/2010/main">
    <mc:Choice Requires="p14">
      <p:transition spd="slow" p14:dur="20000" advTm="20000"/>
    </mc:Choice>
    <mc:Fallback xmlns="">
      <p:transition spd="slow"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2"/>
          <p:cNvSpPr>
            <a:spLocks noGrp="1"/>
          </p:cNvSpPr>
          <p:nvPr>
            <p:ph type="title"/>
          </p:nvPr>
        </p:nvSpPr>
        <p:spPr>
          <a:xfrm>
            <a:off x="183824" y="274638"/>
            <a:ext cx="7931475" cy="1325562"/>
          </a:xfrm>
        </p:spPr>
        <p:txBody>
          <a:bodyPr>
            <a:normAutofit fontScale="90000"/>
          </a:bodyPr>
          <a:lstStyle/>
          <a:p>
            <a:r>
              <a:rPr lang="en-US" sz="2700" i="1" dirty="0" smtClean="0"/>
              <a:t>In the Summer of 2014, A Thin </a:t>
            </a:r>
            <a:r>
              <a:rPr lang="en-US" sz="2700" i="1" dirty="0"/>
              <a:t>Body Overflow </a:t>
            </a:r>
            <a:r>
              <a:rPr lang="en-US" sz="2700" i="1" dirty="0" smtClean="0"/>
              <a:t>Antenna was </a:t>
            </a:r>
            <a:r>
              <a:rPr lang="en-US" sz="2700" i="1" dirty="0"/>
              <a:t>Developed by Kennewick PSMFC Staff and </a:t>
            </a:r>
            <a:r>
              <a:rPr lang="en-US" sz="2700" i="1" dirty="0" smtClean="0"/>
              <a:t>Tested at the Pasco NOAA Facility.</a:t>
            </a:r>
            <a:r>
              <a:rPr lang="en-US" i="1" dirty="0"/>
              <a:t/>
            </a:r>
            <a:br>
              <a:rPr lang="en-US" i="1" dirty="0"/>
            </a:br>
            <a:endParaRPr lang="en-US" dirty="0"/>
          </a:p>
        </p:txBody>
      </p:sp>
      <p:grpSp>
        <p:nvGrpSpPr>
          <p:cNvPr id="2" name="Group 13"/>
          <p:cNvGrpSpPr/>
          <p:nvPr/>
        </p:nvGrpSpPr>
        <p:grpSpPr>
          <a:xfrm>
            <a:off x="0" y="0"/>
            <a:ext cx="9040537" cy="224346"/>
            <a:chOff x="0" y="0"/>
            <a:chExt cx="9040537" cy="224346"/>
          </a:xfrm>
        </p:grpSpPr>
        <p:pic>
          <p:nvPicPr>
            <p:cNvPr id="15" name="Picture 14" descr="title.jpg"/>
            <p:cNvPicPr>
              <a:picLocks noChangeAspect="1"/>
            </p:cNvPicPr>
            <p:nvPr/>
          </p:nvPicPr>
          <p:blipFill>
            <a:blip r:embed="rId3"/>
            <a:stretch>
              <a:fillRect/>
            </a:stretch>
          </p:blipFill>
          <p:spPr>
            <a:xfrm>
              <a:off x="8354571" y="39253"/>
              <a:ext cx="685966" cy="146993"/>
            </a:xfrm>
            <a:prstGeom prst="rect">
              <a:avLst/>
            </a:prstGeom>
          </p:spPr>
        </p:pic>
        <p:sp>
          <p:nvSpPr>
            <p:cNvPr id="16" name="Rectangle 15"/>
            <p:cNvSpPr/>
            <p:nvPr/>
          </p:nvSpPr>
          <p:spPr>
            <a:xfrm>
              <a:off x="0" y="0"/>
              <a:ext cx="7747000" cy="224346"/>
            </a:xfrm>
            <a:prstGeom prst="rect">
              <a:avLst/>
            </a:prstGeom>
            <a:gradFill>
              <a:gsLst>
                <a:gs pos="0">
                  <a:schemeClr val="bg1"/>
                </a:gs>
                <a:gs pos="100000">
                  <a:srgbClr val="5098B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5" name="TextBox 4"/>
          <p:cNvSpPr txBox="1"/>
          <p:nvPr/>
        </p:nvSpPr>
        <p:spPr>
          <a:xfrm>
            <a:off x="304800" y="1650492"/>
            <a:ext cx="8534400" cy="5763116"/>
          </a:xfrm>
          <a:prstGeom prst="rect">
            <a:avLst/>
          </a:prstGeom>
          <a:noFill/>
        </p:spPr>
        <p:txBody>
          <a:bodyPr wrap="square" rtlCol="0">
            <a:spAutoFit/>
          </a:bodyPr>
          <a:lstStyle/>
          <a:p>
            <a:r>
              <a:rPr lang="en-US" sz="2400" i="1" dirty="0" smtClean="0"/>
              <a:t>Antenna  Benefits:</a:t>
            </a:r>
          </a:p>
          <a:p>
            <a:endParaRPr lang="en-US" sz="1050" i="1" dirty="0" smtClean="0"/>
          </a:p>
          <a:p>
            <a:pPr marL="742950" lvl="1" indent="-285750">
              <a:buFont typeface="Arial" panose="020B0604020202020204" pitchFamily="34" charset="0"/>
              <a:buChar char="•"/>
            </a:pPr>
            <a:r>
              <a:rPr lang="en-US" sz="2400" i="1" dirty="0"/>
              <a:t>Antenna is </a:t>
            </a:r>
            <a:r>
              <a:rPr lang="en-US" sz="2400" i="1" dirty="0" smtClean="0"/>
              <a:t>a Ferrite Tile Thin Body Flat-Plate design.</a:t>
            </a:r>
          </a:p>
          <a:p>
            <a:pPr lvl="1"/>
            <a:endParaRPr lang="en-US" sz="1600" i="1" dirty="0"/>
          </a:p>
          <a:p>
            <a:pPr marL="742950" lvl="1" indent="-285750">
              <a:buFont typeface="Arial" panose="020B0604020202020204" pitchFamily="34" charset="0"/>
              <a:buChar char="•"/>
            </a:pPr>
            <a:r>
              <a:rPr lang="en-US" sz="2400" i="1" dirty="0" smtClean="0"/>
              <a:t>Installation, with minimal concrete cutting, provides no change in weir water levels.</a:t>
            </a:r>
          </a:p>
          <a:p>
            <a:pPr lvl="1"/>
            <a:endParaRPr lang="en-US" sz="1600" i="1" dirty="0" smtClean="0"/>
          </a:p>
          <a:p>
            <a:pPr marL="742950" lvl="1" indent="-285750">
              <a:buFont typeface="Arial" panose="020B0604020202020204" pitchFamily="34" charset="0"/>
              <a:buChar char="•"/>
            </a:pPr>
            <a:r>
              <a:rPr lang="en-US" sz="2400" i="1" dirty="0" smtClean="0"/>
              <a:t>Antenna is contoured to match the geometry of the weirs overflow notch.</a:t>
            </a:r>
          </a:p>
          <a:p>
            <a:pPr marL="457200"/>
            <a:endParaRPr lang="en-US" sz="1600" i="1" dirty="0"/>
          </a:p>
          <a:p>
            <a:pPr marL="742950" lvl="1" indent="-285750">
              <a:buFont typeface="Arial" panose="020B0604020202020204" pitchFamily="34" charset="0"/>
              <a:buChar char="•"/>
            </a:pPr>
            <a:r>
              <a:rPr lang="en-US" sz="2400" i="1" dirty="0" smtClean="0"/>
              <a:t>Designed to fit the entire width of the weir wall notch.</a:t>
            </a:r>
          </a:p>
          <a:p>
            <a:pPr lvl="1"/>
            <a:endParaRPr lang="en-US" sz="1600" i="1" dirty="0" smtClean="0"/>
          </a:p>
          <a:p>
            <a:pPr marL="742950" lvl="1" indent="-285750">
              <a:buFont typeface="Arial" panose="020B0604020202020204" pitchFamily="34" charset="0"/>
              <a:buChar char="•"/>
            </a:pPr>
            <a:r>
              <a:rPr lang="en-US" sz="2400" i="1" dirty="0"/>
              <a:t>Antenna design is effectively immune to ferrous materials that may be in the weir notch and adjacent walls</a:t>
            </a:r>
            <a:r>
              <a:rPr lang="en-US" sz="2400" i="1" dirty="0" smtClean="0"/>
              <a:t>.</a:t>
            </a:r>
          </a:p>
          <a:p>
            <a:pPr marL="742950" lvl="1" indent="-285750">
              <a:buFont typeface="Arial" panose="020B0604020202020204" pitchFamily="34" charset="0"/>
              <a:buChar char="•"/>
            </a:pPr>
            <a:endParaRPr lang="en-US" sz="1600" i="1" dirty="0" smtClean="0"/>
          </a:p>
          <a:p>
            <a:pPr marL="742950" lvl="1" indent="-285750">
              <a:buFont typeface="Arial" panose="020B0604020202020204" pitchFamily="34" charset="0"/>
              <a:buChar char="•"/>
            </a:pPr>
            <a:endParaRPr lang="en-US" i="1" dirty="0"/>
          </a:p>
          <a:p>
            <a:pPr marL="742950" lvl="1" indent="-285750">
              <a:buFont typeface="Arial" panose="020B0604020202020204" pitchFamily="34" charset="0"/>
              <a:buChar char="•"/>
            </a:pPr>
            <a:endParaRPr lang="en-US" i="1"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0500829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9402</TotalTime>
  <Words>1044</Words>
  <Application>Microsoft Office PowerPoint</Application>
  <PresentationFormat>On-screen Show (4:3)</PresentationFormat>
  <Paragraphs>149</Paragraphs>
  <Slides>19</Slides>
  <Notes>10</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4" baseType="lpstr">
      <vt:lpstr>Arial</vt:lpstr>
      <vt:lpstr>Calibri</vt:lpstr>
      <vt:lpstr>1_Office Theme</vt:lpstr>
      <vt:lpstr>2_Office Theme</vt:lpstr>
      <vt:lpstr>Document</vt:lpstr>
      <vt:lpstr>PowerPoint Presentation</vt:lpstr>
      <vt:lpstr>Background</vt:lpstr>
      <vt:lpstr>Background</vt:lpstr>
      <vt:lpstr>Background</vt:lpstr>
      <vt:lpstr>Background</vt:lpstr>
      <vt:lpstr>Fish Ladder Concrete Work Side View Cutaway</vt:lpstr>
      <vt:lpstr>Fish Ladder Concrete Work</vt:lpstr>
      <vt:lpstr>Conceptual Drawing of Proposed Overflow and Orifice Antennas Antennas are one-piece assemblies for short installation time.</vt:lpstr>
      <vt:lpstr>In the Summer of 2014, A Thin Body Overflow Antenna was Developed by Kennewick PSMFC Staff and Tested at the Pasco NOAA Facility. </vt:lpstr>
      <vt:lpstr>Thin Body Overflow Antenna Developed and Tested </vt:lpstr>
      <vt:lpstr>PowerPoint Presentation</vt:lpstr>
      <vt:lpstr>Mock up of John Day Overflow Weir at NOAA test facility in Pasco, WA</vt:lpstr>
      <vt:lpstr>In Water Detection Efficiency Testing of Overflow Antenna</vt:lpstr>
      <vt:lpstr>PowerPoint Presentation</vt:lpstr>
      <vt:lpstr>Proposed Orifice Antenna Design</vt:lpstr>
      <vt:lpstr>PIT tag Installation and Equipment Costs for the John Day South Ladder </vt:lpstr>
      <vt:lpstr>PIT tag Installation and Equipment Costs for the John Day North Ladder </vt:lpstr>
      <vt:lpstr>Projected Total Cost of Installation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Tenney</dc:creator>
  <cp:lastModifiedBy>Alan Brower</cp:lastModifiedBy>
  <cp:revision>315</cp:revision>
  <cp:lastPrinted>2014-11-19T21:26:04Z</cp:lastPrinted>
  <dcterms:created xsi:type="dcterms:W3CDTF">2011-04-15T16:11:42Z</dcterms:created>
  <dcterms:modified xsi:type="dcterms:W3CDTF">2015-04-28T14:56:26Z</dcterms:modified>
</cp:coreProperties>
</file>